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74"/>
  </p:notesMasterIdLst>
  <p:handoutMasterIdLst>
    <p:handoutMasterId r:id="rId75"/>
  </p:handoutMasterIdLst>
  <p:sldIdLst>
    <p:sldId id="256" r:id="rId2"/>
    <p:sldId id="258" r:id="rId3"/>
    <p:sldId id="320" r:id="rId4"/>
    <p:sldId id="272" r:id="rId5"/>
    <p:sldId id="264" r:id="rId6"/>
    <p:sldId id="399" r:id="rId7"/>
    <p:sldId id="400" r:id="rId8"/>
    <p:sldId id="401" r:id="rId9"/>
    <p:sldId id="403" r:id="rId10"/>
    <p:sldId id="404" r:id="rId11"/>
    <p:sldId id="421" r:id="rId12"/>
    <p:sldId id="405" r:id="rId13"/>
    <p:sldId id="423" r:id="rId14"/>
    <p:sldId id="406" r:id="rId15"/>
    <p:sldId id="422" r:id="rId16"/>
    <p:sldId id="407" r:id="rId17"/>
    <p:sldId id="420" r:id="rId18"/>
    <p:sldId id="408" r:id="rId19"/>
    <p:sldId id="424" r:id="rId20"/>
    <p:sldId id="409" r:id="rId21"/>
    <p:sldId id="331" r:id="rId22"/>
    <p:sldId id="410" r:id="rId23"/>
    <p:sldId id="391" r:id="rId24"/>
    <p:sldId id="332" r:id="rId25"/>
    <p:sldId id="274" r:id="rId26"/>
    <p:sldId id="275" r:id="rId27"/>
    <p:sldId id="329" r:id="rId28"/>
    <p:sldId id="324" r:id="rId29"/>
    <p:sldId id="417" r:id="rId30"/>
    <p:sldId id="325" r:id="rId31"/>
    <p:sldId id="326" r:id="rId32"/>
    <p:sldId id="327" r:id="rId33"/>
    <p:sldId id="330" r:id="rId34"/>
    <p:sldId id="334" r:id="rId35"/>
    <p:sldId id="335" r:id="rId36"/>
    <p:sldId id="336" r:id="rId37"/>
    <p:sldId id="337" r:id="rId38"/>
    <p:sldId id="338" r:id="rId39"/>
    <p:sldId id="392" r:id="rId40"/>
    <p:sldId id="394" r:id="rId41"/>
    <p:sldId id="341" r:id="rId42"/>
    <p:sldId id="419" r:id="rId43"/>
    <p:sldId id="291" r:id="rId44"/>
    <p:sldId id="344" r:id="rId45"/>
    <p:sldId id="345" r:id="rId46"/>
    <p:sldId id="347" r:id="rId47"/>
    <p:sldId id="393" r:id="rId48"/>
    <p:sldId id="349" r:id="rId49"/>
    <p:sldId id="350" r:id="rId50"/>
    <p:sldId id="389" r:id="rId51"/>
    <p:sldId id="390" r:id="rId52"/>
    <p:sldId id="351" r:id="rId53"/>
    <p:sldId id="352" r:id="rId54"/>
    <p:sldId id="353" r:id="rId55"/>
    <p:sldId id="354" r:id="rId56"/>
    <p:sldId id="358" r:id="rId57"/>
    <p:sldId id="395" r:id="rId58"/>
    <p:sldId id="398" r:id="rId59"/>
    <p:sldId id="364" r:id="rId60"/>
    <p:sldId id="365" r:id="rId61"/>
    <p:sldId id="384" r:id="rId62"/>
    <p:sldId id="367" r:id="rId63"/>
    <p:sldId id="368" r:id="rId64"/>
    <p:sldId id="411" r:id="rId65"/>
    <p:sldId id="425" r:id="rId66"/>
    <p:sldId id="412" r:id="rId67"/>
    <p:sldId id="413" r:id="rId68"/>
    <p:sldId id="426" r:id="rId69"/>
    <p:sldId id="427" r:id="rId70"/>
    <p:sldId id="263" r:id="rId71"/>
    <p:sldId id="396" r:id="rId72"/>
    <p:sldId id="294" r:id="rId73"/>
  </p:sldIdLst>
  <p:sldSz cx="9144000" cy="6858000" type="screen4x3"/>
  <p:notesSz cx="9236075" cy="7010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208" userDrawn="1">
          <p15:clr>
            <a:srgbClr val="A4A3A4"/>
          </p15:clr>
        </p15:guide>
        <p15:guide id="2" pos="2909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361" autoAdjust="0"/>
    <p:restoredTop sz="94680" autoAdjust="0"/>
  </p:normalViewPr>
  <p:slideViewPr>
    <p:cSldViewPr>
      <p:cViewPr varScale="1">
        <p:scale>
          <a:sx n="51" d="100"/>
          <a:sy n="51" d="100"/>
        </p:scale>
        <p:origin x="1269" y="41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-48751"/>
    </p:cViewPr>
  </p:outlin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-30634"/>
    </p:cViewPr>
  </p:sorterViewPr>
  <p:notesViewPr>
    <p:cSldViewPr>
      <p:cViewPr>
        <p:scale>
          <a:sx n="90" d="100"/>
          <a:sy n="90" d="100"/>
        </p:scale>
        <p:origin x="627" y="-744"/>
      </p:cViewPr>
      <p:guideLst>
        <p:guide orient="horz" pos="2208"/>
        <p:guide pos="2909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16" Type="http://schemas.openxmlformats.org/officeDocument/2006/relationships/slide" Target="slides/slide1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notesMaster" Target="notesMasters/notesMaster1.xml"/><Relationship Id="rId79" Type="http://schemas.openxmlformats.org/officeDocument/2006/relationships/tableStyles" Target="tableStyles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presProps" Target="presProps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29" Type="http://schemas.openxmlformats.org/officeDocument/2006/relationships/slide" Target="slides/slide28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6A2456F-29CF-4604-B278-1118942343BE}" type="doc">
      <dgm:prSet loTypeId="urn:microsoft.com/office/officeart/2005/8/layout/hierarchy3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ACB1719B-4076-4CCA-860A-C7F7A62E2585}">
      <dgm:prSet phldrT="[Text]"/>
      <dgm:spPr>
        <a:solidFill>
          <a:schemeClr val="bg2">
            <a:lumMod val="75000"/>
            <a:lumOff val="25000"/>
          </a:schemeClr>
        </a:solidFill>
      </dgm:spPr>
      <dgm:t>
        <a:bodyPr/>
        <a:lstStyle/>
        <a:p>
          <a:r>
            <a:rPr lang="en-US" dirty="0" smtClean="0"/>
            <a:t>Financial Disclosure</a:t>
          </a:r>
          <a:endParaRPr lang="en-US" dirty="0"/>
        </a:p>
      </dgm:t>
    </dgm:pt>
    <dgm:pt modelId="{EB8C0F5E-0B06-43CB-A56E-08523B5C4AEC}" type="parTrans" cxnId="{08A6256A-9DC9-4BC1-8D80-430389404F33}">
      <dgm:prSet/>
      <dgm:spPr/>
      <dgm:t>
        <a:bodyPr/>
        <a:lstStyle/>
        <a:p>
          <a:endParaRPr lang="en-US"/>
        </a:p>
      </dgm:t>
    </dgm:pt>
    <dgm:pt modelId="{938F54DB-332C-40C2-AD30-223FCFAEB3D8}" type="sibTrans" cxnId="{08A6256A-9DC9-4BC1-8D80-430389404F33}">
      <dgm:prSet/>
      <dgm:spPr/>
      <dgm:t>
        <a:bodyPr/>
        <a:lstStyle/>
        <a:p>
          <a:endParaRPr lang="en-US"/>
        </a:p>
      </dgm:t>
    </dgm:pt>
    <dgm:pt modelId="{1D4E3C02-CF1E-4F25-B302-C6E837FD40C4}">
      <dgm:prSet phldrT="[Text]"/>
      <dgm:spPr/>
      <dgm:t>
        <a:bodyPr/>
        <a:lstStyle/>
        <a:p>
          <a:r>
            <a:rPr lang="en-US" dirty="0" smtClean="0"/>
            <a:t>Lissa has a financial arrangement with </a:t>
          </a:r>
          <a:r>
            <a:rPr lang="en-US" dirty="0" smtClean="0"/>
            <a:t>WVSA </a:t>
          </a:r>
          <a:r>
            <a:rPr lang="en-US" dirty="0" smtClean="0"/>
            <a:t>for this presentation</a:t>
          </a:r>
          <a:endParaRPr lang="en-US" dirty="0"/>
        </a:p>
      </dgm:t>
    </dgm:pt>
    <dgm:pt modelId="{6EF2B027-B915-4D76-B067-3D172F8AB9FF}" type="parTrans" cxnId="{A38D14FA-B6CE-47BE-8DB8-8C3EA537A43A}">
      <dgm:prSet/>
      <dgm:spPr/>
      <dgm:t>
        <a:bodyPr/>
        <a:lstStyle/>
        <a:p>
          <a:endParaRPr lang="en-US"/>
        </a:p>
      </dgm:t>
    </dgm:pt>
    <dgm:pt modelId="{DA3E9DDE-7CB4-4D00-9AC6-75E002F73693}" type="sibTrans" cxnId="{A38D14FA-B6CE-47BE-8DB8-8C3EA537A43A}">
      <dgm:prSet/>
      <dgm:spPr/>
      <dgm:t>
        <a:bodyPr/>
        <a:lstStyle/>
        <a:p>
          <a:endParaRPr lang="en-US"/>
        </a:p>
      </dgm:t>
    </dgm:pt>
    <dgm:pt modelId="{611A0BE7-B949-48C5-BAC7-F23770CF42AC}">
      <dgm:prSet phldrT="[Text]"/>
      <dgm:spPr/>
      <dgm:t>
        <a:bodyPr/>
        <a:lstStyle/>
        <a:p>
          <a:r>
            <a:rPr lang="en-US" dirty="0" smtClean="0"/>
            <a:t>Lissa has no financial arrangement with any resource discussed</a:t>
          </a:r>
          <a:endParaRPr lang="en-US" dirty="0"/>
        </a:p>
      </dgm:t>
    </dgm:pt>
    <dgm:pt modelId="{493BD60A-201B-4CA7-A981-8EB9EB96221D}" type="parTrans" cxnId="{7638C6B9-0C87-4257-AA76-AA80413D1910}">
      <dgm:prSet/>
      <dgm:spPr/>
      <dgm:t>
        <a:bodyPr/>
        <a:lstStyle/>
        <a:p>
          <a:endParaRPr lang="en-US"/>
        </a:p>
      </dgm:t>
    </dgm:pt>
    <dgm:pt modelId="{C59DEA95-BCE7-4A55-B464-2ADE8867A794}" type="sibTrans" cxnId="{7638C6B9-0C87-4257-AA76-AA80413D1910}">
      <dgm:prSet/>
      <dgm:spPr/>
      <dgm:t>
        <a:bodyPr/>
        <a:lstStyle/>
        <a:p>
          <a:endParaRPr lang="en-US"/>
        </a:p>
      </dgm:t>
    </dgm:pt>
    <dgm:pt modelId="{80F6C5AF-7398-416D-B80D-B7BABC01A0E4}">
      <dgm:prSet phldrT="[Text]"/>
      <dgm:spPr>
        <a:solidFill>
          <a:schemeClr val="bg2">
            <a:lumMod val="75000"/>
            <a:lumOff val="25000"/>
          </a:schemeClr>
        </a:solidFill>
      </dgm:spPr>
      <dgm:t>
        <a:bodyPr/>
        <a:lstStyle/>
        <a:p>
          <a:r>
            <a:rPr lang="en-US" dirty="0" smtClean="0"/>
            <a:t>Nonfinancial disclosure</a:t>
          </a:r>
          <a:endParaRPr lang="en-US" dirty="0"/>
        </a:p>
      </dgm:t>
    </dgm:pt>
    <dgm:pt modelId="{CC4B2DE2-D127-45E7-9776-89396C9A16E4}" type="parTrans" cxnId="{8AF2A519-9656-465D-B474-6E25E1BE5494}">
      <dgm:prSet/>
      <dgm:spPr/>
      <dgm:t>
        <a:bodyPr/>
        <a:lstStyle/>
        <a:p>
          <a:endParaRPr lang="en-US"/>
        </a:p>
      </dgm:t>
    </dgm:pt>
    <dgm:pt modelId="{D4430AC0-2F64-4416-A00D-C4205ADF7590}" type="sibTrans" cxnId="{8AF2A519-9656-465D-B474-6E25E1BE5494}">
      <dgm:prSet/>
      <dgm:spPr/>
      <dgm:t>
        <a:bodyPr/>
        <a:lstStyle/>
        <a:p>
          <a:endParaRPr lang="en-US"/>
        </a:p>
      </dgm:t>
    </dgm:pt>
    <dgm:pt modelId="{359B9278-47B5-4936-B690-99E1FDF74D2F}">
      <dgm:prSet phldrT="[Text]" custT="1"/>
      <dgm:spPr/>
      <dgm:t>
        <a:bodyPr/>
        <a:lstStyle/>
        <a:p>
          <a:r>
            <a:rPr lang="en-US" sz="2600" dirty="0" smtClean="0"/>
            <a:t>Lissa </a:t>
          </a:r>
          <a:r>
            <a:rPr lang="en-US" sz="2600" dirty="0" smtClean="0"/>
            <a:t>teaches Ethics and Professional Issues and served as ASHA’s VP of Standards and Ethics in SLP (2014-16)</a:t>
          </a:r>
          <a:endParaRPr lang="en-US" sz="2600" dirty="0"/>
        </a:p>
      </dgm:t>
    </dgm:pt>
    <dgm:pt modelId="{9F7F3B45-CB7E-48AA-8EBA-F9DD5336A520}" type="parTrans" cxnId="{6AFD4D88-B92E-47AC-9CFF-C9C3F0E50754}">
      <dgm:prSet/>
      <dgm:spPr/>
      <dgm:t>
        <a:bodyPr/>
        <a:lstStyle/>
        <a:p>
          <a:endParaRPr lang="en-US"/>
        </a:p>
      </dgm:t>
    </dgm:pt>
    <dgm:pt modelId="{C988E93F-239B-4882-A70F-C46843273AEF}" type="sibTrans" cxnId="{6AFD4D88-B92E-47AC-9CFF-C9C3F0E50754}">
      <dgm:prSet/>
      <dgm:spPr/>
      <dgm:t>
        <a:bodyPr/>
        <a:lstStyle/>
        <a:p>
          <a:endParaRPr lang="en-US"/>
        </a:p>
      </dgm:t>
    </dgm:pt>
    <dgm:pt modelId="{44311BB8-CAF8-4938-A72C-D53DDD2D294F}" type="pres">
      <dgm:prSet presAssocID="{A6A2456F-29CF-4604-B278-1118942343BE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62028B27-96A5-4896-BDF1-2B1F9268BACA}" type="pres">
      <dgm:prSet presAssocID="{ACB1719B-4076-4CCA-860A-C7F7A62E2585}" presName="root" presStyleCnt="0"/>
      <dgm:spPr/>
    </dgm:pt>
    <dgm:pt modelId="{80447BAF-0456-4202-8A57-D17F65943961}" type="pres">
      <dgm:prSet presAssocID="{ACB1719B-4076-4CCA-860A-C7F7A62E2585}" presName="rootComposite" presStyleCnt="0"/>
      <dgm:spPr/>
    </dgm:pt>
    <dgm:pt modelId="{8400A08C-E766-4A05-8C3F-D8E647B4ADB3}" type="pres">
      <dgm:prSet presAssocID="{ACB1719B-4076-4CCA-860A-C7F7A62E2585}" presName="rootText" presStyleLbl="node1" presStyleIdx="0" presStyleCnt="2"/>
      <dgm:spPr/>
      <dgm:t>
        <a:bodyPr/>
        <a:lstStyle/>
        <a:p>
          <a:endParaRPr lang="en-US"/>
        </a:p>
      </dgm:t>
    </dgm:pt>
    <dgm:pt modelId="{6A17E563-54CF-4AD0-8298-F08B44A165E7}" type="pres">
      <dgm:prSet presAssocID="{ACB1719B-4076-4CCA-860A-C7F7A62E2585}" presName="rootConnector" presStyleLbl="node1" presStyleIdx="0" presStyleCnt="2"/>
      <dgm:spPr/>
      <dgm:t>
        <a:bodyPr/>
        <a:lstStyle/>
        <a:p>
          <a:endParaRPr lang="en-US"/>
        </a:p>
      </dgm:t>
    </dgm:pt>
    <dgm:pt modelId="{46833BA6-9E11-49A0-A809-08933F59662C}" type="pres">
      <dgm:prSet presAssocID="{ACB1719B-4076-4CCA-860A-C7F7A62E2585}" presName="childShape" presStyleCnt="0"/>
      <dgm:spPr/>
    </dgm:pt>
    <dgm:pt modelId="{1DC20F34-AD9E-4A44-BBCD-E48C9E397F71}" type="pres">
      <dgm:prSet presAssocID="{6EF2B027-B915-4D76-B067-3D172F8AB9FF}" presName="Name13" presStyleLbl="parChTrans1D2" presStyleIdx="0" presStyleCnt="3"/>
      <dgm:spPr/>
      <dgm:t>
        <a:bodyPr/>
        <a:lstStyle/>
        <a:p>
          <a:endParaRPr lang="en-US"/>
        </a:p>
      </dgm:t>
    </dgm:pt>
    <dgm:pt modelId="{1D7DCAE2-3B0A-4D84-8B2A-4D7A11730949}" type="pres">
      <dgm:prSet presAssocID="{1D4E3C02-CF1E-4F25-B302-C6E837FD40C4}" presName="childText" presStyleLbl="bgAcc1" presStyleIdx="0" presStyleCnt="3" custScaleX="14624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589FE0F-802E-4E5E-B344-B274D33423D9}" type="pres">
      <dgm:prSet presAssocID="{493BD60A-201B-4CA7-A981-8EB9EB96221D}" presName="Name13" presStyleLbl="parChTrans1D2" presStyleIdx="1" presStyleCnt="3"/>
      <dgm:spPr/>
      <dgm:t>
        <a:bodyPr/>
        <a:lstStyle/>
        <a:p>
          <a:endParaRPr lang="en-US"/>
        </a:p>
      </dgm:t>
    </dgm:pt>
    <dgm:pt modelId="{4029C84B-FF0F-4348-9900-AC87BF7E26BC}" type="pres">
      <dgm:prSet presAssocID="{611A0BE7-B949-48C5-BAC7-F23770CF42AC}" presName="childText" presStyleLbl="bgAcc1" presStyleIdx="1" presStyleCnt="3" custScaleX="17349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56FD976-F834-4F31-968B-2D6E7E52C503}" type="pres">
      <dgm:prSet presAssocID="{80F6C5AF-7398-416D-B80D-B7BABC01A0E4}" presName="root" presStyleCnt="0"/>
      <dgm:spPr/>
    </dgm:pt>
    <dgm:pt modelId="{007063CB-614F-4519-BF7F-406E92F99B35}" type="pres">
      <dgm:prSet presAssocID="{80F6C5AF-7398-416D-B80D-B7BABC01A0E4}" presName="rootComposite" presStyleCnt="0"/>
      <dgm:spPr/>
    </dgm:pt>
    <dgm:pt modelId="{BD2D25C7-4348-4945-857E-33467D189DCC}" type="pres">
      <dgm:prSet presAssocID="{80F6C5AF-7398-416D-B80D-B7BABC01A0E4}" presName="rootText" presStyleLbl="node1" presStyleIdx="1" presStyleCnt="2"/>
      <dgm:spPr/>
      <dgm:t>
        <a:bodyPr/>
        <a:lstStyle/>
        <a:p>
          <a:endParaRPr lang="en-US"/>
        </a:p>
      </dgm:t>
    </dgm:pt>
    <dgm:pt modelId="{27AFA9F5-6C3E-41EC-B511-19A317CA2DB9}" type="pres">
      <dgm:prSet presAssocID="{80F6C5AF-7398-416D-B80D-B7BABC01A0E4}" presName="rootConnector" presStyleLbl="node1" presStyleIdx="1" presStyleCnt="2"/>
      <dgm:spPr/>
      <dgm:t>
        <a:bodyPr/>
        <a:lstStyle/>
        <a:p>
          <a:endParaRPr lang="en-US"/>
        </a:p>
      </dgm:t>
    </dgm:pt>
    <dgm:pt modelId="{E574FF7D-427B-4AAB-BE9D-55B58A129BAC}" type="pres">
      <dgm:prSet presAssocID="{80F6C5AF-7398-416D-B80D-B7BABC01A0E4}" presName="childShape" presStyleCnt="0"/>
      <dgm:spPr/>
    </dgm:pt>
    <dgm:pt modelId="{E1B41471-46F1-4444-B36D-4A1EB9A5CC27}" type="pres">
      <dgm:prSet presAssocID="{9F7F3B45-CB7E-48AA-8EBA-F9DD5336A520}" presName="Name13" presStyleLbl="parChTrans1D2" presStyleIdx="2" presStyleCnt="3"/>
      <dgm:spPr/>
      <dgm:t>
        <a:bodyPr/>
        <a:lstStyle/>
        <a:p>
          <a:endParaRPr lang="en-US"/>
        </a:p>
      </dgm:t>
    </dgm:pt>
    <dgm:pt modelId="{43EB57CA-0252-4886-A76D-F5860EB213C5}" type="pres">
      <dgm:prSet presAssocID="{359B9278-47B5-4936-B690-99E1FDF74D2F}" presName="childText" presStyleLbl="bgAcc1" presStyleIdx="2" presStyleCnt="3" custScaleY="215971" custLinFactNeighborX="9617" custLinFactNeighborY="-228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F2241470-8172-4661-B868-320B19C811EE}" type="presOf" srcId="{9F7F3B45-CB7E-48AA-8EBA-F9DD5336A520}" destId="{E1B41471-46F1-4444-B36D-4A1EB9A5CC27}" srcOrd="0" destOrd="0" presId="urn:microsoft.com/office/officeart/2005/8/layout/hierarchy3"/>
    <dgm:cxn modelId="{0A3AE128-0184-4794-B865-BDE2ADEDB250}" type="presOf" srcId="{A6A2456F-29CF-4604-B278-1118942343BE}" destId="{44311BB8-CAF8-4938-A72C-D53DDD2D294F}" srcOrd="0" destOrd="0" presId="urn:microsoft.com/office/officeart/2005/8/layout/hierarchy3"/>
    <dgm:cxn modelId="{77BF3683-8C0C-4B6E-AF09-5A0E94317401}" type="presOf" srcId="{611A0BE7-B949-48C5-BAC7-F23770CF42AC}" destId="{4029C84B-FF0F-4348-9900-AC87BF7E26BC}" srcOrd="0" destOrd="0" presId="urn:microsoft.com/office/officeart/2005/8/layout/hierarchy3"/>
    <dgm:cxn modelId="{8B14830C-92D7-4A92-A69A-FA097D93F126}" type="presOf" srcId="{80F6C5AF-7398-416D-B80D-B7BABC01A0E4}" destId="{27AFA9F5-6C3E-41EC-B511-19A317CA2DB9}" srcOrd="1" destOrd="0" presId="urn:microsoft.com/office/officeart/2005/8/layout/hierarchy3"/>
    <dgm:cxn modelId="{7638C6B9-0C87-4257-AA76-AA80413D1910}" srcId="{ACB1719B-4076-4CCA-860A-C7F7A62E2585}" destId="{611A0BE7-B949-48C5-BAC7-F23770CF42AC}" srcOrd="1" destOrd="0" parTransId="{493BD60A-201B-4CA7-A981-8EB9EB96221D}" sibTransId="{C59DEA95-BCE7-4A55-B464-2ADE8867A794}"/>
    <dgm:cxn modelId="{6AFD4D88-B92E-47AC-9CFF-C9C3F0E50754}" srcId="{80F6C5AF-7398-416D-B80D-B7BABC01A0E4}" destId="{359B9278-47B5-4936-B690-99E1FDF74D2F}" srcOrd="0" destOrd="0" parTransId="{9F7F3B45-CB7E-48AA-8EBA-F9DD5336A520}" sibTransId="{C988E93F-239B-4882-A70F-C46843273AEF}"/>
    <dgm:cxn modelId="{3AD3C3F5-F859-40A4-8B84-A767A8E2C497}" type="presOf" srcId="{493BD60A-201B-4CA7-A981-8EB9EB96221D}" destId="{7589FE0F-802E-4E5E-B344-B274D33423D9}" srcOrd="0" destOrd="0" presId="urn:microsoft.com/office/officeart/2005/8/layout/hierarchy3"/>
    <dgm:cxn modelId="{AF4D54A5-B3E8-4B52-A030-C60E67EEC2CD}" type="presOf" srcId="{80F6C5AF-7398-416D-B80D-B7BABC01A0E4}" destId="{BD2D25C7-4348-4945-857E-33467D189DCC}" srcOrd="0" destOrd="0" presId="urn:microsoft.com/office/officeart/2005/8/layout/hierarchy3"/>
    <dgm:cxn modelId="{B99BFF12-1702-4064-8B10-9A999FD46E62}" type="presOf" srcId="{1D4E3C02-CF1E-4F25-B302-C6E837FD40C4}" destId="{1D7DCAE2-3B0A-4D84-8B2A-4D7A11730949}" srcOrd="0" destOrd="0" presId="urn:microsoft.com/office/officeart/2005/8/layout/hierarchy3"/>
    <dgm:cxn modelId="{E44C888D-B6E5-4091-9F7C-81BA01AA0458}" type="presOf" srcId="{ACB1719B-4076-4CCA-860A-C7F7A62E2585}" destId="{8400A08C-E766-4A05-8C3F-D8E647B4ADB3}" srcOrd="0" destOrd="0" presId="urn:microsoft.com/office/officeart/2005/8/layout/hierarchy3"/>
    <dgm:cxn modelId="{C86A8A3C-C1E6-4422-B9BF-AC499070F917}" type="presOf" srcId="{6EF2B027-B915-4D76-B067-3D172F8AB9FF}" destId="{1DC20F34-AD9E-4A44-BBCD-E48C9E397F71}" srcOrd="0" destOrd="0" presId="urn:microsoft.com/office/officeart/2005/8/layout/hierarchy3"/>
    <dgm:cxn modelId="{A38D14FA-B6CE-47BE-8DB8-8C3EA537A43A}" srcId="{ACB1719B-4076-4CCA-860A-C7F7A62E2585}" destId="{1D4E3C02-CF1E-4F25-B302-C6E837FD40C4}" srcOrd="0" destOrd="0" parTransId="{6EF2B027-B915-4D76-B067-3D172F8AB9FF}" sibTransId="{DA3E9DDE-7CB4-4D00-9AC6-75E002F73693}"/>
    <dgm:cxn modelId="{7B3D636C-DC6D-4BC7-9B8D-47B661058154}" type="presOf" srcId="{359B9278-47B5-4936-B690-99E1FDF74D2F}" destId="{43EB57CA-0252-4886-A76D-F5860EB213C5}" srcOrd="0" destOrd="0" presId="urn:microsoft.com/office/officeart/2005/8/layout/hierarchy3"/>
    <dgm:cxn modelId="{08A6256A-9DC9-4BC1-8D80-430389404F33}" srcId="{A6A2456F-29CF-4604-B278-1118942343BE}" destId="{ACB1719B-4076-4CCA-860A-C7F7A62E2585}" srcOrd="0" destOrd="0" parTransId="{EB8C0F5E-0B06-43CB-A56E-08523B5C4AEC}" sibTransId="{938F54DB-332C-40C2-AD30-223FCFAEB3D8}"/>
    <dgm:cxn modelId="{8AF2A519-9656-465D-B474-6E25E1BE5494}" srcId="{A6A2456F-29CF-4604-B278-1118942343BE}" destId="{80F6C5AF-7398-416D-B80D-B7BABC01A0E4}" srcOrd="1" destOrd="0" parTransId="{CC4B2DE2-D127-45E7-9776-89396C9A16E4}" sibTransId="{D4430AC0-2F64-4416-A00D-C4205ADF7590}"/>
    <dgm:cxn modelId="{E7C7AF99-07B4-4DF3-AEF0-CA246C109DB9}" type="presOf" srcId="{ACB1719B-4076-4CCA-860A-C7F7A62E2585}" destId="{6A17E563-54CF-4AD0-8298-F08B44A165E7}" srcOrd="1" destOrd="0" presId="urn:microsoft.com/office/officeart/2005/8/layout/hierarchy3"/>
    <dgm:cxn modelId="{2FF1528A-ECD8-41FB-B076-1B39A763E0CE}" type="presParOf" srcId="{44311BB8-CAF8-4938-A72C-D53DDD2D294F}" destId="{62028B27-96A5-4896-BDF1-2B1F9268BACA}" srcOrd="0" destOrd="0" presId="urn:microsoft.com/office/officeart/2005/8/layout/hierarchy3"/>
    <dgm:cxn modelId="{0E5E7808-DE54-456D-9F8C-99204B3A1CF6}" type="presParOf" srcId="{62028B27-96A5-4896-BDF1-2B1F9268BACA}" destId="{80447BAF-0456-4202-8A57-D17F65943961}" srcOrd="0" destOrd="0" presId="urn:microsoft.com/office/officeart/2005/8/layout/hierarchy3"/>
    <dgm:cxn modelId="{ECA500FD-D6CB-4407-A961-DE51B2F1A5BB}" type="presParOf" srcId="{80447BAF-0456-4202-8A57-D17F65943961}" destId="{8400A08C-E766-4A05-8C3F-D8E647B4ADB3}" srcOrd="0" destOrd="0" presId="urn:microsoft.com/office/officeart/2005/8/layout/hierarchy3"/>
    <dgm:cxn modelId="{3CBC487D-F66B-4B4C-A1D0-FBE75993E2BB}" type="presParOf" srcId="{80447BAF-0456-4202-8A57-D17F65943961}" destId="{6A17E563-54CF-4AD0-8298-F08B44A165E7}" srcOrd="1" destOrd="0" presId="urn:microsoft.com/office/officeart/2005/8/layout/hierarchy3"/>
    <dgm:cxn modelId="{D5A4D156-51CA-4EEC-9D0B-91520D939E35}" type="presParOf" srcId="{62028B27-96A5-4896-BDF1-2B1F9268BACA}" destId="{46833BA6-9E11-49A0-A809-08933F59662C}" srcOrd="1" destOrd="0" presId="urn:microsoft.com/office/officeart/2005/8/layout/hierarchy3"/>
    <dgm:cxn modelId="{11004829-ACDE-4824-89DF-A201F6118831}" type="presParOf" srcId="{46833BA6-9E11-49A0-A809-08933F59662C}" destId="{1DC20F34-AD9E-4A44-BBCD-E48C9E397F71}" srcOrd="0" destOrd="0" presId="urn:microsoft.com/office/officeart/2005/8/layout/hierarchy3"/>
    <dgm:cxn modelId="{ED101FFC-26B1-4A26-847F-9C7280E94C81}" type="presParOf" srcId="{46833BA6-9E11-49A0-A809-08933F59662C}" destId="{1D7DCAE2-3B0A-4D84-8B2A-4D7A11730949}" srcOrd="1" destOrd="0" presId="urn:microsoft.com/office/officeart/2005/8/layout/hierarchy3"/>
    <dgm:cxn modelId="{2D770980-4A30-4E80-8342-DD69F9A7F22F}" type="presParOf" srcId="{46833BA6-9E11-49A0-A809-08933F59662C}" destId="{7589FE0F-802E-4E5E-B344-B274D33423D9}" srcOrd="2" destOrd="0" presId="urn:microsoft.com/office/officeart/2005/8/layout/hierarchy3"/>
    <dgm:cxn modelId="{F3476823-A3C6-4D3B-8034-1187F14D7486}" type="presParOf" srcId="{46833BA6-9E11-49A0-A809-08933F59662C}" destId="{4029C84B-FF0F-4348-9900-AC87BF7E26BC}" srcOrd="3" destOrd="0" presId="urn:microsoft.com/office/officeart/2005/8/layout/hierarchy3"/>
    <dgm:cxn modelId="{DF329DD9-10E7-4419-89A6-5580647106B7}" type="presParOf" srcId="{44311BB8-CAF8-4938-A72C-D53DDD2D294F}" destId="{956FD976-F834-4F31-968B-2D6E7E52C503}" srcOrd="1" destOrd="0" presId="urn:microsoft.com/office/officeart/2005/8/layout/hierarchy3"/>
    <dgm:cxn modelId="{B91B5282-4C88-409E-9157-52629FC73830}" type="presParOf" srcId="{956FD976-F834-4F31-968B-2D6E7E52C503}" destId="{007063CB-614F-4519-BF7F-406E92F99B35}" srcOrd="0" destOrd="0" presId="urn:microsoft.com/office/officeart/2005/8/layout/hierarchy3"/>
    <dgm:cxn modelId="{B53913DE-857D-48EF-BD28-D9DBD4B88656}" type="presParOf" srcId="{007063CB-614F-4519-BF7F-406E92F99B35}" destId="{BD2D25C7-4348-4945-857E-33467D189DCC}" srcOrd="0" destOrd="0" presId="urn:microsoft.com/office/officeart/2005/8/layout/hierarchy3"/>
    <dgm:cxn modelId="{3C4D38D1-3FCD-4227-B58C-D037A22769A1}" type="presParOf" srcId="{007063CB-614F-4519-BF7F-406E92F99B35}" destId="{27AFA9F5-6C3E-41EC-B511-19A317CA2DB9}" srcOrd="1" destOrd="0" presId="urn:microsoft.com/office/officeart/2005/8/layout/hierarchy3"/>
    <dgm:cxn modelId="{A92F74BA-8957-4AFA-8148-953FBC799A1C}" type="presParOf" srcId="{956FD976-F834-4F31-968B-2D6E7E52C503}" destId="{E574FF7D-427B-4AAB-BE9D-55B58A129BAC}" srcOrd="1" destOrd="0" presId="urn:microsoft.com/office/officeart/2005/8/layout/hierarchy3"/>
    <dgm:cxn modelId="{15390945-B94B-40FE-A746-084670DAE65B}" type="presParOf" srcId="{E574FF7D-427B-4AAB-BE9D-55B58A129BAC}" destId="{E1B41471-46F1-4444-B36D-4A1EB9A5CC27}" srcOrd="0" destOrd="0" presId="urn:microsoft.com/office/officeart/2005/8/layout/hierarchy3"/>
    <dgm:cxn modelId="{7B3C426F-FF84-4E00-8EBF-3EED9CC0C0AC}" type="presParOf" srcId="{E574FF7D-427B-4AAB-BE9D-55B58A129BAC}" destId="{43EB57CA-0252-4886-A76D-F5860EB213C5}" srcOrd="1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400A08C-E766-4A05-8C3F-D8E647B4ADB3}">
      <dsp:nvSpPr>
        <dsp:cNvPr id="0" name=""/>
        <dsp:cNvSpPr/>
      </dsp:nvSpPr>
      <dsp:spPr>
        <a:xfrm>
          <a:off x="1859" y="103361"/>
          <a:ext cx="3060501" cy="1530250"/>
        </a:xfrm>
        <a:prstGeom prst="roundRect">
          <a:avLst>
            <a:gd name="adj" fmla="val 10000"/>
          </a:avLst>
        </a:prstGeom>
        <a:solidFill>
          <a:schemeClr val="bg2">
            <a:lumMod val="75000"/>
            <a:lumOff val="25000"/>
          </a:schemeClr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60960" rIns="91440" bIns="60960" numCol="1" spcCol="1270" anchor="ctr" anchorCtr="0">
          <a:noAutofit/>
        </a:bodyPr>
        <a:lstStyle/>
        <a:p>
          <a:pPr lvl="0" algn="ctr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800" kern="1200" dirty="0" smtClean="0"/>
            <a:t>Financial Disclosure</a:t>
          </a:r>
          <a:endParaRPr lang="en-US" sz="4800" kern="1200" dirty="0"/>
        </a:p>
      </dsp:txBody>
      <dsp:txXfrm>
        <a:off x="46678" y="148180"/>
        <a:ext cx="2970863" cy="1440612"/>
      </dsp:txXfrm>
    </dsp:sp>
    <dsp:sp modelId="{1DC20F34-AD9E-4A44-BBCD-E48C9E397F71}">
      <dsp:nvSpPr>
        <dsp:cNvPr id="0" name=""/>
        <dsp:cNvSpPr/>
      </dsp:nvSpPr>
      <dsp:spPr>
        <a:xfrm>
          <a:off x="307909" y="1633611"/>
          <a:ext cx="306050" cy="114768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147688"/>
              </a:lnTo>
              <a:lnTo>
                <a:pt x="306050" y="1147688"/>
              </a:lnTo>
            </a:path>
          </a:pathLst>
        </a:custGeom>
        <a:noFill/>
        <a:ln w="1079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D7DCAE2-3B0A-4D84-8B2A-4D7A11730949}">
      <dsp:nvSpPr>
        <dsp:cNvPr id="0" name=""/>
        <dsp:cNvSpPr/>
      </dsp:nvSpPr>
      <dsp:spPr>
        <a:xfrm>
          <a:off x="613959" y="2016174"/>
          <a:ext cx="3580737" cy="153025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5245" tIns="36830" rIns="55245" bIns="36830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900" kern="1200" dirty="0" smtClean="0"/>
            <a:t>Lissa has a financial arrangement with </a:t>
          </a:r>
          <a:r>
            <a:rPr lang="en-US" sz="2900" kern="1200" dirty="0" smtClean="0"/>
            <a:t>WVSA </a:t>
          </a:r>
          <a:r>
            <a:rPr lang="en-US" sz="2900" kern="1200" dirty="0" smtClean="0"/>
            <a:t>for this presentation</a:t>
          </a:r>
          <a:endParaRPr lang="en-US" sz="2900" kern="1200" dirty="0"/>
        </a:p>
      </dsp:txBody>
      <dsp:txXfrm>
        <a:off x="658778" y="2060993"/>
        <a:ext cx="3491099" cy="1440612"/>
      </dsp:txXfrm>
    </dsp:sp>
    <dsp:sp modelId="{7589FE0F-802E-4E5E-B344-B274D33423D9}">
      <dsp:nvSpPr>
        <dsp:cNvPr id="0" name=""/>
        <dsp:cNvSpPr/>
      </dsp:nvSpPr>
      <dsp:spPr>
        <a:xfrm>
          <a:off x="307909" y="1633611"/>
          <a:ext cx="306050" cy="306050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060501"/>
              </a:lnTo>
              <a:lnTo>
                <a:pt x="306050" y="3060501"/>
              </a:lnTo>
            </a:path>
          </a:pathLst>
        </a:custGeom>
        <a:noFill/>
        <a:ln w="1079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029C84B-FF0F-4348-9900-AC87BF7E26BC}">
      <dsp:nvSpPr>
        <dsp:cNvPr id="0" name=""/>
        <dsp:cNvSpPr/>
      </dsp:nvSpPr>
      <dsp:spPr>
        <a:xfrm>
          <a:off x="613959" y="3928988"/>
          <a:ext cx="4247853" cy="153025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5245" tIns="36830" rIns="55245" bIns="36830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900" kern="1200" dirty="0" smtClean="0"/>
            <a:t>Lissa has no financial arrangement with any resource discussed</a:t>
          </a:r>
          <a:endParaRPr lang="en-US" sz="2900" kern="1200" dirty="0"/>
        </a:p>
      </dsp:txBody>
      <dsp:txXfrm>
        <a:off x="658778" y="3973807"/>
        <a:ext cx="4158215" cy="1440612"/>
      </dsp:txXfrm>
    </dsp:sp>
    <dsp:sp modelId="{BD2D25C7-4348-4945-857E-33467D189DCC}">
      <dsp:nvSpPr>
        <dsp:cNvPr id="0" name=""/>
        <dsp:cNvSpPr/>
      </dsp:nvSpPr>
      <dsp:spPr>
        <a:xfrm>
          <a:off x="5014838" y="103361"/>
          <a:ext cx="3060501" cy="1530250"/>
        </a:xfrm>
        <a:prstGeom prst="roundRect">
          <a:avLst>
            <a:gd name="adj" fmla="val 10000"/>
          </a:avLst>
        </a:prstGeom>
        <a:solidFill>
          <a:schemeClr val="bg2">
            <a:lumMod val="75000"/>
            <a:lumOff val="25000"/>
          </a:schemeClr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60960" rIns="91440" bIns="60960" numCol="1" spcCol="1270" anchor="ctr" anchorCtr="0">
          <a:noAutofit/>
        </a:bodyPr>
        <a:lstStyle/>
        <a:p>
          <a:pPr lvl="0" algn="ctr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800" kern="1200" dirty="0" smtClean="0"/>
            <a:t>Nonfinancial disclosure</a:t>
          </a:r>
          <a:endParaRPr lang="en-US" sz="4800" kern="1200" dirty="0"/>
        </a:p>
      </dsp:txBody>
      <dsp:txXfrm>
        <a:off x="5059657" y="148180"/>
        <a:ext cx="2970863" cy="1440612"/>
      </dsp:txXfrm>
    </dsp:sp>
    <dsp:sp modelId="{E1B41471-46F1-4444-B36D-4A1EB9A5CC27}">
      <dsp:nvSpPr>
        <dsp:cNvPr id="0" name=""/>
        <dsp:cNvSpPr/>
      </dsp:nvSpPr>
      <dsp:spPr>
        <a:xfrm>
          <a:off x="5320888" y="1633611"/>
          <a:ext cx="307909" cy="200003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000030"/>
              </a:lnTo>
              <a:lnTo>
                <a:pt x="307909" y="2000030"/>
              </a:lnTo>
            </a:path>
          </a:pathLst>
        </a:custGeom>
        <a:noFill/>
        <a:ln w="1079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3EB57CA-0252-4886-A76D-F5860EB213C5}">
      <dsp:nvSpPr>
        <dsp:cNvPr id="0" name=""/>
        <dsp:cNvSpPr/>
      </dsp:nvSpPr>
      <dsp:spPr>
        <a:xfrm>
          <a:off x="5628798" y="1981193"/>
          <a:ext cx="2448401" cy="330489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9530" tIns="33020" rIns="49530" bIns="3302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600" kern="1200" dirty="0" smtClean="0"/>
            <a:t>Lissa </a:t>
          </a:r>
          <a:r>
            <a:rPr lang="en-US" sz="2600" kern="1200" dirty="0" smtClean="0"/>
            <a:t>teaches Ethics and Professional Issues and served as ASHA’s VP of Standards and Ethics in SLP (2014-16)</a:t>
          </a:r>
          <a:endParaRPr lang="en-US" sz="2600" kern="1200" dirty="0"/>
        </a:p>
      </dsp:txBody>
      <dsp:txXfrm>
        <a:off x="5700509" y="2052904"/>
        <a:ext cx="2304979" cy="316147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002299" cy="35052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5231639" y="0"/>
            <a:ext cx="4002299" cy="35052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65C4E3A-2401-4C8C-8D2B-4FC0A8648248}" type="datetimeFigureOut">
              <a:rPr lang="en-US" smtClean="0"/>
              <a:t>3/31/2019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6658664"/>
            <a:ext cx="4002299" cy="3505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5231639" y="6658664"/>
            <a:ext cx="4002299" cy="3505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E8889C2-042C-4CD6-82AF-B3BF677403B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7853199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002299" cy="35052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231639" y="0"/>
            <a:ext cx="4002299" cy="35052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8231CA0-7959-4FAA-AF06-6071FE4EE5FA}" type="datetimeFigureOut">
              <a:rPr lang="en-US" smtClean="0"/>
              <a:t>3/31/2019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65438" y="525463"/>
            <a:ext cx="3505200" cy="2628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23608" y="3329940"/>
            <a:ext cx="7388860" cy="315468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658664"/>
            <a:ext cx="4002299" cy="3505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231639" y="6658664"/>
            <a:ext cx="4002299" cy="3505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8AA3F00-6740-4178-B2C0-DF0B99282EC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5410872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0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1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AA3F00-6740-4178-B2C0-DF0B99282EC6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8971336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We avoid media/information with which we disagree</a:t>
            </a:r>
          </a:p>
          <a:p>
            <a:endParaRPr lang="en-US" dirty="0"/>
          </a:p>
          <a:p>
            <a:r>
              <a:rPr lang="en-US" dirty="0" smtClean="0"/>
              <a:t>Efficient – we don’t need to learn as much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AA3F00-6740-4178-B2C0-DF0B99282EC6}" type="slidenum">
              <a:rPr lang="en-US" smtClean="0"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2066770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  <a:p>
            <a:r>
              <a:rPr lang="en-US" dirty="0" smtClean="0"/>
              <a:t>Graduate narrow our views as we increase our affiliation with persons with whom we are homogenous and comfortable</a:t>
            </a:r>
          </a:p>
          <a:p>
            <a:endParaRPr lang="en-US" dirty="0"/>
          </a:p>
          <a:p>
            <a:r>
              <a:rPr lang="en-US" dirty="0" smtClean="0"/>
              <a:t>It takes less brain power to believe than to doubt – it is efficient to maintain predispositions/ stereotypes - </a:t>
            </a:r>
            <a:endParaRPr lang="en-US" dirty="0"/>
          </a:p>
          <a:p>
            <a:endParaRPr lang="en-US" dirty="0" smtClean="0"/>
          </a:p>
          <a:p>
            <a:r>
              <a:rPr lang="en-US" dirty="0"/>
              <a:t>Others are biased, not me and my group</a:t>
            </a:r>
          </a:p>
          <a:p>
            <a:endParaRPr lang="en-US" dirty="0" smtClean="0"/>
          </a:p>
          <a:p>
            <a:r>
              <a:rPr lang="en-US" dirty="0" smtClean="0"/>
              <a:t>Drive to protect relations, to make them safe/comfortable</a:t>
            </a:r>
          </a:p>
          <a:p>
            <a:endParaRPr lang="en-US" dirty="0"/>
          </a:p>
          <a:p>
            <a:r>
              <a:rPr lang="en-US" dirty="0" smtClean="0"/>
              <a:t>We like/love people for who we think they are, not who they really are; we develop alternative reasons for behaviors.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 smtClean="0"/>
              <a:t>True for ideas, politics, religion, jobs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dirty="0"/>
          </a:p>
          <a:p>
            <a:r>
              <a:rPr lang="en-US" dirty="0" smtClean="0"/>
              <a:t>Our predispositions make us blind to data that disputes or opinions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AA3F00-6740-4178-B2C0-DF0B99282EC6}" type="slidenum">
              <a:rPr lang="en-US" smtClean="0"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1893851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AA3F00-6740-4178-B2C0-DF0B99282EC6}" type="slidenum">
              <a:rPr lang="en-US" smtClean="0"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8107247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AA3F00-6740-4178-B2C0-DF0B99282EC6}" type="slidenum">
              <a:rPr lang="en-US" smtClean="0"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489888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Diversity in field –  males, AA</a:t>
            </a:r>
          </a:p>
          <a:p>
            <a:endParaRPr lang="en-US" dirty="0"/>
          </a:p>
          <a:p>
            <a:r>
              <a:rPr lang="en-US" dirty="0" smtClean="0"/>
              <a:t>Bias against schools/SNFs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AA3F00-6740-4178-B2C0-DF0B99282EC6}" type="slidenum">
              <a:rPr lang="en-US" smtClean="0"/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0235785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dirty="0"/>
              <a:t>Prevent harm</a:t>
            </a:r>
          </a:p>
          <a:p>
            <a:pPr>
              <a:lnSpc>
                <a:spcPct val="90000"/>
              </a:lnSpc>
            </a:pPr>
            <a:r>
              <a:rPr lang="en-US" dirty="0"/>
              <a:t>Provide high quality patient care</a:t>
            </a:r>
          </a:p>
          <a:p>
            <a:pPr>
              <a:lnSpc>
                <a:spcPct val="90000"/>
              </a:lnSpc>
            </a:pPr>
            <a:r>
              <a:rPr lang="en-US" dirty="0"/>
              <a:t>Protect the public</a:t>
            </a:r>
          </a:p>
          <a:p>
            <a:pPr>
              <a:lnSpc>
                <a:spcPct val="90000"/>
              </a:lnSpc>
            </a:pPr>
            <a:r>
              <a:rPr lang="en-US" dirty="0"/>
              <a:t>Treat clients and colleagues fairly</a:t>
            </a:r>
          </a:p>
          <a:p>
            <a:pPr>
              <a:lnSpc>
                <a:spcPct val="90000"/>
              </a:lnSpc>
            </a:pPr>
            <a:r>
              <a:rPr lang="en-US" dirty="0"/>
              <a:t>Be truthful</a:t>
            </a:r>
          </a:p>
          <a:p>
            <a:pPr>
              <a:lnSpc>
                <a:spcPct val="90000"/>
              </a:lnSpc>
            </a:pPr>
            <a:r>
              <a:rPr lang="en-US" dirty="0"/>
              <a:t>Do the right thing</a:t>
            </a:r>
          </a:p>
          <a:p>
            <a:pPr>
              <a:lnSpc>
                <a:spcPct val="90000"/>
              </a:lnSpc>
            </a:pPr>
            <a:r>
              <a:rPr lang="en-US" dirty="0"/>
              <a:t>Demonstrate integrity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63D69E-CF3E-4794-B2DD-FA32CFF8DB0B}" type="slidenum">
              <a:rPr lang="en-US" smtClean="0">
                <a:solidFill>
                  <a:prstClr val="black"/>
                </a:solidFill>
              </a:rPr>
              <a:pPr/>
              <a:t>21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621973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63D69E-CF3E-4794-B2DD-FA32CFF8DB0B}" type="slidenum">
              <a:rPr lang="en-US" smtClean="0">
                <a:solidFill>
                  <a:prstClr val="black"/>
                </a:solidFill>
              </a:rPr>
              <a:pPr/>
              <a:t>24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773206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63D69E-CF3E-4794-B2DD-FA32CFF8DB0B}" type="slidenum">
              <a:rPr lang="en-US" smtClean="0"/>
              <a:t>25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0442659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AA3F00-6740-4178-B2C0-DF0B99282EC6}" type="slidenum">
              <a:rPr lang="en-US" smtClean="0"/>
              <a:t>26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9599194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63D69E-CF3E-4794-B2DD-FA32CFF8DB0B}" type="slidenum">
              <a:rPr lang="en-US" smtClean="0">
                <a:solidFill>
                  <a:prstClr val="black"/>
                </a:solidFill>
              </a:rPr>
              <a:pPr/>
              <a:t>27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250412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AA3F00-6740-4178-B2C0-DF0B99282EC6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6860804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Our Standards:</a:t>
            </a:r>
          </a:p>
          <a:p>
            <a:r>
              <a:rPr lang="en-US" dirty="0" smtClean="0"/>
              <a:t>Scope of Practice</a:t>
            </a:r>
          </a:p>
          <a:p>
            <a:r>
              <a:rPr lang="en-US" dirty="0" smtClean="0"/>
              <a:t>Code of Ethics</a:t>
            </a:r>
          </a:p>
          <a:p>
            <a:r>
              <a:rPr lang="en-US" dirty="0" smtClean="0"/>
              <a:t>Licensure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63D69E-CF3E-4794-B2DD-FA32CFF8DB0B}" type="slidenum">
              <a:rPr lang="en-US" smtClean="0">
                <a:solidFill>
                  <a:prstClr val="black"/>
                </a:solidFill>
              </a:rPr>
              <a:pPr/>
              <a:t>28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3970625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63D69E-CF3E-4794-B2DD-FA32CFF8DB0B}" type="slidenum">
              <a:rPr lang="en-US" smtClean="0">
                <a:solidFill>
                  <a:prstClr val="black"/>
                </a:solidFill>
              </a:rPr>
              <a:pPr/>
              <a:t>29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4593458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Examples</a:t>
            </a:r>
          </a:p>
          <a:p>
            <a:r>
              <a:rPr lang="en-US" dirty="0" smtClean="0"/>
              <a:t>Timeliness </a:t>
            </a:r>
          </a:p>
          <a:p>
            <a:r>
              <a:rPr lang="en-US" dirty="0" smtClean="0"/>
              <a:t>Maintain continuing education</a:t>
            </a:r>
          </a:p>
          <a:p>
            <a:r>
              <a:rPr lang="en-US" dirty="0" smtClean="0"/>
              <a:t>Documentation accuracy</a:t>
            </a:r>
          </a:p>
          <a:p>
            <a:r>
              <a:rPr lang="en-US" dirty="0" smtClean="0"/>
              <a:t>No conflict of information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63D69E-CF3E-4794-B2DD-FA32CFF8DB0B}" type="slidenum">
              <a:rPr lang="en-US" smtClean="0">
                <a:solidFill>
                  <a:prstClr val="black"/>
                </a:solidFill>
              </a:rPr>
              <a:pPr/>
              <a:t>30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8310484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Photo – statute of Beneficence at Ball State University</a:t>
            </a:r>
          </a:p>
          <a:p>
            <a:pPr marL="0" indent="0">
              <a:buNone/>
            </a:pPr>
            <a:r>
              <a:rPr lang="en-US" dirty="0" smtClean="0"/>
              <a:t>Examples:</a:t>
            </a:r>
          </a:p>
          <a:p>
            <a:r>
              <a:rPr lang="en-US" dirty="0" smtClean="0"/>
              <a:t>adjusting your caseload and schedule to accommodate a new client </a:t>
            </a:r>
          </a:p>
          <a:p>
            <a:r>
              <a:rPr lang="en-US" dirty="0" smtClean="0"/>
              <a:t>working collaboratively with a team to ensure a wrap-around approach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63D69E-CF3E-4794-B2DD-FA32CFF8DB0B}" type="slidenum">
              <a:rPr lang="en-US" smtClean="0">
                <a:solidFill>
                  <a:prstClr val="black"/>
                </a:solidFill>
              </a:rPr>
              <a:pPr/>
              <a:t>31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1830811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Examples: </a:t>
            </a:r>
          </a:p>
          <a:p>
            <a:r>
              <a:rPr lang="en-US" dirty="0" smtClean="0"/>
              <a:t>Consulting with a clinician with more experience</a:t>
            </a:r>
          </a:p>
          <a:p>
            <a:r>
              <a:rPr lang="en-US" dirty="0" smtClean="0"/>
              <a:t>Researching local dialects</a:t>
            </a:r>
          </a:p>
          <a:p>
            <a:r>
              <a:rPr lang="en-US" dirty="0" smtClean="0"/>
              <a:t>Declining to work in area outside of scope of practice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63D69E-CF3E-4794-B2DD-FA32CFF8DB0B}" type="slidenum">
              <a:rPr lang="en-US" smtClean="0">
                <a:solidFill>
                  <a:prstClr val="black"/>
                </a:solidFill>
              </a:rPr>
              <a:pPr/>
              <a:t>32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3514882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AA3F00-6740-4178-B2C0-DF0B99282EC6}" type="slidenum">
              <a:rPr lang="en-US" smtClean="0">
                <a:solidFill>
                  <a:prstClr val="black"/>
                </a:solidFill>
              </a:rPr>
              <a:pPr/>
              <a:t>33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6887279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63D69E-CF3E-4794-B2DD-FA32CFF8DB0B}" type="slidenum">
              <a:rPr lang="en-US" smtClean="0"/>
              <a:t>34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18583742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63D69E-CF3E-4794-B2DD-FA32CFF8DB0B}" type="slidenum">
              <a:rPr lang="en-US" smtClean="0"/>
              <a:t>35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3710285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63D69E-CF3E-4794-B2DD-FA32CFF8DB0B}" type="slidenum">
              <a:rPr lang="en-US" smtClean="0"/>
              <a:t>36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25238386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63D69E-CF3E-4794-B2DD-FA32CFF8DB0B}" type="slidenum">
              <a:rPr lang="en-US" smtClean="0"/>
              <a:t>37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0911925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AA3F00-6740-4178-B2C0-DF0B99282EC6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14572423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63D69E-CF3E-4794-B2DD-FA32CFF8DB0B}" type="slidenum">
              <a:rPr lang="en-US" smtClean="0"/>
              <a:t>38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71607274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63D69E-CF3E-4794-B2DD-FA32CFF8DB0B}" type="slidenum">
              <a:rPr lang="en-US" smtClean="0">
                <a:solidFill>
                  <a:prstClr val="black"/>
                </a:solidFill>
              </a:rPr>
              <a:pPr/>
              <a:t>41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1288087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63D69E-CF3E-4794-B2DD-FA32CFF8DB0B}" type="slidenum">
              <a:rPr lang="en-US" smtClean="0">
                <a:solidFill>
                  <a:prstClr val="black"/>
                </a:solidFill>
              </a:rPr>
              <a:pPr/>
              <a:t>42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3941047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AA3F00-6740-4178-B2C0-DF0B99282EC6}" type="slidenum">
              <a:rPr lang="en-US" smtClean="0"/>
              <a:t>43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04447136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2800" dirty="0" smtClean="0"/>
              <a:t>Clearly state what you know.</a:t>
            </a:r>
          </a:p>
          <a:p>
            <a:r>
              <a:rPr lang="en-US" sz="2800" dirty="0" smtClean="0"/>
              <a:t>Identify information you need to gather.</a:t>
            </a:r>
          </a:p>
          <a:p>
            <a:pPr lvl="1"/>
            <a:r>
              <a:rPr lang="en-US" sz="2800" dirty="0" smtClean="0"/>
              <a:t>Who else was involved?</a:t>
            </a:r>
          </a:p>
          <a:p>
            <a:pPr lvl="2"/>
            <a:r>
              <a:rPr lang="en-US" sz="2800" dirty="0" smtClean="0"/>
              <a:t>Should you talk to him/her/them?</a:t>
            </a:r>
          </a:p>
          <a:p>
            <a:pPr lvl="1"/>
            <a:r>
              <a:rPr lang="en-US" sz="2800" dirty="0" smtClean="0"/>
              <a:t>What facts are you missing?</a:t>
            </a:r>
          </a:p>
          <a:p>
            <a:pPr lvl="2"/>
            <a:r>
              <a:rPr lang="en-US" sz="2800" dirty="0" smtClean="0"/>
              <a:t>Is more information available?</a:t>
            </a:r>
          </a:p>
          <a:p>
            <a:pPr lvl="2"/>
            <a:r>
              <a:rPr lang="en-US" sz="2800" dirty="0" smtClean="0"/>
              <a:t>Can you gather it?   How?</a:t>
            </a:r>
          </a:p>
          <a:p>
            <a:pPr lvl="1"/>
            <a:r>
              <a:rPr lang="en-US" sz="2800" dirty="0" smtClean="0"/>
              <a:t>What are the circumstances?	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63D69E-CF3E-4794-B2DD-FA32CFF8DB0B}" type="slidenum">
              <a:rPr lang="en-US" smtClean="0">
                <a:solidFill>
                  <a:prstClr val="black"/>
                </a:solidFill>
              </a:rPr>
              <a:pPr/>
              <a:t>44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2854037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Moral</a:t>
            </a:r>
            <a:r>
              <a:rPr lang="en-US" baseline="0" dirty="0" smtClean="0"/>
              <a:t> distress: </a:t>
            </a:r>
          </a:p>
          <a:p>
            <a:r>
              <a:rPr lang="en-US" sz="3600" dirty="0" smtClean="0"/>
              <a:t>Reflect on your own personal standards</a:t>
            </a:r>
          </a:p>
          <a:p>
            <a:pPr lvl="1"/>
            <a:r>
              <a:rPr lang="en-US" sz="3600" dirty="0" smtClean="0"/>
              <a:t>How do these relate to those of the persons about whom you are concerned?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63D69E-CF3E-4794-B2DD-FA32CFF8DB0B}" type="slidenum">
              <a:rPr lang="en-US" smtClean="0">
                <a:solidFill>
                  <a:prstClr val="black"/>
                </a:solidFill>
              </a:rPr>
              <a:pPr/>
              <a:t>46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5469666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Review Code of Ethics</a:t>
            </a:r>
          </a:p>
          <a:p>
            <a:r>
              <a:rPr lang="en-US" dirty="0" smtClean="0"/>
              <a:t>Review pertinent special education laws,  regulations, and policies</a:t>
            </a:r>
          </a:p>
          <a:p>
            <a:r>
              <a:rPr lang="en-US" dirty="0" smtClean="0"/>
              <a:t>Consult with experts, mentors, trusted professionals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63D69E-CF3E-4794-B2DD-FA32CFF8DB0B}" type="slidenum">
              <a:rPr lang="en-US" smtClean="0">
                <a:solidFill>
                  <a:prstClr val="black"/>
                </a:solidFill>
              </a:rPr>
              <a:pPr/>
              <a:t>48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9287626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63D69E-CF3E-4794-B2DD-FA32CFF8DB0B}" type="slidenum">
              <a:rPr lang="en-US" smtClean="0">
                <a:solidFill>
                  <a:prstClr val="black"/>
                </a:solidFill>
              </a:rPr>
              <a:pPr/>
              <a:t>52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6889366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3200" dirty="0" smtClean="0"/>
              <a:t>Employer-based requirements</a:t>
            </a:r>
          </a:p>
          <a:p>
            <a:pPr lvl="1"/>
            <a:r>
              <a:rPr lang="en-US" sz="2800" dirty="0" smtClean="0"/>
              <a:t>Personnel </a:t>
            </a:r>
          </a:p>
          <a:p>
            <a:pPr lvl="1"/>
            <a:r>
              <a:rPr lang="en-US" sz="2800" dirty="0" smtClean="0"/>
              <a:t>Harassment</a:t>
            </a:r>
          </a:p>
          <a:p>
            <a:pPr lvl="1"/>
            <a:r>
              <a:rPr lang="en-US" sz="2800" dirty="0" smtClean="0"/>
              <a:t>Use of funds</a:t>
            </a:r>
          </a:p>
          <a:p>
            <a:pPr lvl="1"/>
            <a:r>
              <a:rPr lang="en-US" sz="2800" dirty="0" smtClean="0"/>
              <a:t>Timelines</a:t>
            </a:r>
          </a:p>
          <a:p>
            <a:pPr lvl="1"/>
            <a:r>
              <a:rPr lang="en-US" sz="2800" dirty="0" smtClean="0"/>
              <a:t>Documentation</a:t>
            </a:r>
          </a:p>
          <a:p>
            <a:pPr lvl="1"/>
            <a:r>
              <a:rPr lang="en-US" sz="2800" dirty="0" smtClean="0"/>
              <a:t>Caseload </a:t>
            </a:r>
          </a:p>
          <a:p>
            <a:pPr lvl="1"/>
            <a:r>
              <a:rPr lang="en-US" sz="2800" dirty="0" smtClean="0"/>
              <a:t>Use of technology</a:t>
            </a:r>
            <a:endParaRPr lang="en-US" sz="2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63D69E-CF3E-4794-B2DD-FA32CFF8DB0B}" type="slidenum">
              <a:rPr lang="en-US" smtClean="0">
                <a:solidFill>
                  <a:prstClr val="black"/>
                </a:solidFill>
              </a:rPr>
              <a:pPr/>
              <a:t>53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0121893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Explain laws, regulations, policy</a:t>
            </a:r>
          </a:p>
          <a:p>
            <a:r>
              <a:rPr lang="en-US" dirty="0" smtClean="0"/>
              <a:t>Listen objectively </a:t>
            </a:r>
          </a:p>
          <a:p>
            <a:r>
              <a:rPr lang="en-US" dirty="0" smtClean="0"/>
              <a:t>Provide feedback and suggestions</a:t>
            </a:r>
          </a:p>
          <a:p>
            <a:endParaRPr lang="en-US" dirty="0" smtClean="0"/>
          </a:p>
          <a:p>
            <a:r>
              <a:rPr lang="en-US" dirty="0" smtClean="0"/>
              <a:t>http://library.longwood.edu/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63D69E-CF3E-4794-B2DD-FA32CFF8DB0B}" type="slidenum">
              <a:rPr lang="en-US" smtClean="0">
                <a:solidFill>
                  <a:prstClr val="black"/>
                </a:solidFill>
              </a:rPr>
              <a:pPr/>
              <a:t>54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781388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AA3F00-6740-4178-B2C0-DF0B99282EC6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69464919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Explore the widest range of options possible </a:t>
            </a:r>
          </a:p>
          <a:p>
            <a:r>
              <a:rPr lang="en-US" dirty="0" smtClean="0"/>
              <a:t>Brainstorm a host of alternatives</a:t>
            </a:r>
          </a:p>
          <a:p>
            <a:r>
              <a:rPr lang="en-US" dirty="0" smtClean="0"/>
              <a:t>Avoid falling back on old alternatives</a:t>
            </a:r>
          </a:p>
          <a:p>
            <a:r>
              <a:rPr lang="en-US" dirty="0" smtClean="0"/>
              <a:t>Keep any far-fetched ideas, using these to trigger other more practical approaches</a:t>
            </a:r>
          </a:p>
          <a:p>
            <a:r>
              <a:rPr lang="en-US" dirty="0" smtClean="0"/>
              <a:t>Search for a “Win-Win” whenever possible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63D69E-CF3E-4794-B2DD-FA32CFF8DB0B}" type="slidenum">
              <a:rPr lang="en-US" smtClean="0">
                <a:solidFill>
                  <a:prstClr val="black"/>
                </a:solidFill>
              </a:rPr>
              <a:pPr/>
              <a:t>55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8926613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63D69E-CF3E-4794-B2DD-FA32CFF8DB0B}" type="slidenum">
              <a:rPr lang="en-US" smtClean="0">
                <a:solidFill>
                  <a:prstClr val="black"/>
                </a:solidFill>
              </a:rPr>
              <a:pPr/>
              <a:t>56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4909589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63D69E-CF3E-4794-B2DD-FA32CFF8DB0B}" type="slidenum">
              <a:rPr lang="en-US" smtClean="0">
                <a:solidFill>
                  <a:prstClr val="black"/>
                </a:solidFill>
              </a:rPr>
              <a:pPr/>
              <a:t>59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3040927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63D69E-CF3E-4794-B2DD-FA32CFF8DB0B}" type="slidenum">
              <a:rPr lang="en-US" smtClean="0">
                <a:solidFill>
                  <a:prstClr val="black"/>
                </a:solidFill>
              </a:rPr>
              <a:pPr/>
              <a:t>60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6274053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AA3F00-6740-4178-B2C0-DF0B99282EC6}" type="slidenum">
              <a:rPr lang="en-US" smtClean="0"/>
              <a:t>61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57587247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63D69E-CF3E-4794-B2DD-FA32CFF8DB0B}" type="slidenum">
              <a:rPr lang="en-US" smtClean="0">
                <a:solidFill>
                  <a:prstClr val="black"/>
                </a:solidFill>
              </a:rPr>
              <a:pPr/>
              <a:t>62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3199494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63D69E-CF3E-4794-B2DD-FA32CFF8DB0B}" type="slidenum">
              <a:rPr lang="en-US" smtClean="0">
                <a:solidFill>
                  <a:prstClr val="black"/>
                </a:solidFill>
              </a:rPr>
              <a:pPr/>
              <a:t>63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5848792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AA3F00-6740-4178-B2C0-DF0B99282EC6}" type="slidenum">
              <a:rPr lang="en-US" smtClean="0">
                <a:solidFill>
                  <a:prstClr val="black"/>
                </a:solidFill>
              </a:rPr>
              <a:pPr/>
              <a:t>64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8262360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AA3F00-6740-4178-B2C0-DF0B99282EC6}" type="slidenum">
              <a:rPr lang="en-US" smtClean="0">
                <a:solidFill>
                  <a:prstClr val="black"/>
                </a:solidFill>
              </a:rPr>
              <a:pPr/>
              <a:t>66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2788917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AA3F00-6740-4178-B2C0-DF0B99282EC6}" type="slidenum">
              <a:rPr lang="en-US" smtClean="0">
                <a:solidFill>
                  <a:prstClr val="black"/>
                </a:solidFill>
              </a:rPr>
              <a:pPr/>
              <a:t>67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658964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Led BOD discussion and had opportunity to read the book.</a:t>
            </a:r>
          </a:p>
          <a:p>
            <a:r>
              <a:rPr lang="en-US" dirty="0" smtClean="0"/>
              <a:t>Struck by  relationship between willful blindness and ethical behavior and response to ethical dilemmas.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AA3F00-6740-4178-B2C0-DF0B99282EC6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58995431"/>
      </p:ext>
    </p:extLst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AA3F00-6740-4178-B2C0-DF0B99282EC6}" type="slidenum">
              <a:rPr lang="en-US" smtClean="0"/>
              <a:t>70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00733515"/>
      </p:ext>
    </p:extLst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63D69E-CF3E-4794-B2DD-FA32CFF8DB0B}" type="slidenum">
              <a:rPr lang="en-US" smtClean="0">
                <a:solidFill>
                  <a:prstClr val="black"/>
                </a:solidFill>
              </a:rPr>
              <a:pPr/>
              <a:t>71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9653558"/>
      </p:ext>
    </p:extLst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AA3F00-6740-4178-B2C0-DF0B99282EC6}" type="slidenum">
              <a:rPr lang="en-US" smtClean="0"/>
              <a:t>72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0926744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May not be conscious – as Heffernan points out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AA3F00-6740-4178-B2C0-DF0B99282EC6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0878517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Madoff – crime of affinity</a:t>
            </a:r>
          </a:p>
          <a:p>
            <a:pPr marL="171450" indent="-171450">
              <a:buFont typeface="Arial" charset="0"/>
              <a:buChar char="•"/>
            </a:pPr>
            <a:r>
              <a:rPr lang="en-US" dirty="0" smtClean="0"/>
              <a:t>People signed up based on their affinity with others who were  investing</a:t>
            </a:r>
          </a:p>
          <a:p>
            <a:pPr marL="171450" indent="-171450">
              <a:buFont typeface="Arial" charset="0"/>
              <a:buChar char="•"/>
            </a:pPr>
            <a:r>
              <a:rPr lang="en-US" dirty="0" smtClean="0"/>
              <a:t>Investors generally did little/no research</a:t>
            </a:r>
          </a:p>
          <a:p>
            <a:pPr marL="171450" indent="-171450">
              <a:buFont typeface="Arial" charset="0"/>
              <a:buChar char="•"/>
            </a:pPr>
            <a:r>
              <a:rPr lang="en-US" dirty="0" smtClean="0"/>
              <a:t>Comfortable b/c friends were investing</a:t>
            </a:r>
          </a:p>
          <a:p>
            <a:pPr marL="171450" indent="-171450">
              <a:buFont typeface="Arial" charset="0"/>
              <a:buChar char="•"/>
            </a:pPr>
            <a:endParaRPr lang="en-US" dirty="0"/>
          </a:p>
          <a:p>
            <a:pPr marL="171450" indent="-171450">
              <a:buFont typeface="Arial" charset="0"/>
              <a:buChar char="•"/>
            </a:pPr>
            <a:endParaRPr lang="en-US" dirty="0"/>
          </a:p>
          <a:p>
            <a:r>
              <a:rPr lang="en-US" dirty="0" smtClean="0"/>
              <a:t>Oil refinery explosions</a:t>
            </a:r>
          </a:p>
          <a:p>
            <a:pPr marL="171450" indent="-171450">
              <a:buFont typeface="Arial" charset="0"/>
              <a:buChar char="•"/>
            </a:pPr>
            <a:r>
              <a:rPr lang="en-US" dirty="0" smtClean="0"/>
              <a:t>Cuts in budgets</a:t>
            </a:r>
          </a:p>
          <a:p>
            <a:pPr marL="171450" indent="-171450">
              <a:buFont typeface="Arial" charset="0"/>
              <a:buChar char="•"/>
            </a:pPr>
            <a:r>
              <a:rPr lang="en-US" dirty="0" smtClean="0"/>
              <a:t>Management far away at corporate headquarters in Houston, London, etc</a:t>
            </a:r>
          </a:p>
          <a:p>
            <a:pPr marL="171450" indent="-171450">
              <a:buFont typeface="Arial" charset="0"/>
              <a:buChar char="•"/>
            </a:pPr>
            <a:r>
              <a:rPr lang="en-US" dirty="0" smtClean="0"/>
              <a:t>Budget cuts resulted in increasing hours</a:t>
            </a:r>
          </a:p>
          <a:p>
            <a:pPr marL="171450" indent="-171450">
              <a:buFont typeface="Arial" charset="0"/>
              <a:buChar char="•"/>
            </a:pPr>
            <a:r>
              <a:rPr lang="en-US" dirty="0" smtClean="0"/>
              <a:t>Texas City – 12 hr days, 29 days in a row without time off</a:t>
            </a:r>
          </a:p>
          <a:p>
            <a:r>
              <a:rPr lang="en-US" dirty="0" smtClean="0"/>
              <a:t>	*  1 employee monitoring 1 refiner to 1 employee monitoring 3</a:t>
            </a:r>
          </a:p>
          <a:p>
            <a:r>
              <a:rPr lang="en-US" dirty="0" smtClean="0"/>
              <a:t>Could not grasp the significant of the data on the monitors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AA3F00-6740-4178-B2C0-DF0B99282EC6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9588808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AA3F00-6740-4178-B2C0-DF0B99282EC6}" type="slidenum">
              <a:rPr lang="en-US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8564124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AA3F00-6740-4178-B2C0-DF0B99282EC6}" type="slidenum">
              <a:rPr lang="en-US" smtClean="0"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2282028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orizon.png"/>
          <p:cNvPicPr>
            <a:picLocks noChangeAspect="1"/>
          </p:cNvPicPr>
          <p:nvPr/>
        </p:nvPicPr>
        <p:blipFill>
          <a:blip r:embed="rId2" cstate="print"/>
          <a:srcRect t="33333"/>
          <a:stretch>
            <a:fillRect/>
          </a:stretch>
        </p:blipFill>
        <p:spPr>
          <a:xfrm>
            <a:off x="0" y="0"/>
            <a:ext cx="9144000" cy="457200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(c) LPdF 2019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7DFD27-1D04-435A-85ED-59E5806AAC61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19200" y="3886200"/>
            <a:ext cx="6400800" cy="1752600"/>
          </a:xfrm>
        </p:spPr>
        <p:txBody>
          <a:bodyPr>
            <a:normAutofit/>
          </a:bodyPr>
          <a:lstStyle>
            <a:lvl1pPr marL="0" indent="0" algn="ctr">
              <a:buNone/>
              <a:defRPr sz="1700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007888"/>
            <a:ext cx="7772400" cy="1470025"/>
          </a:xfrm>
        </p:spPr>
        <p:txBody>
          <a:bodyPr/>
          <a:lstStyle>
            <a:lvl1pPr algn="ctr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(c) LPdF 2019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7DFD27-1D04-435A-85ED-59E5806AAC61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(c) LPdF 2019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7DFD27-1D04-435A-85ED-59E5806AAC61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white">
                    <a:tint val="75000"/>
                    <a:alpha val="60000"/>
                  </a:prstClr>
                </a:solidFill>
              </a:rPr>
              <a:t>(c) LPdF 2019</a:t>
            </a:r>
            <a:endParaRPr 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46EC9C-2F6C-4F89-865E-68EBCB5D99B0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582462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7700" y="2060576"/>
            <a:ext cx="3298113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41975" y="2056093"/>
            <a:ext cx="3298115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white">
                    <a:tint val="75000"/>
                    <a:alpha val="60000"/>
                  </a:prstClr>
                </a:solidFill>
              </a:rPr>
              <a:t>(c) LPdF 2019</a:t>
            </a:r>
            <a:endParaRPr 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46EC9C-2F6C-4F89-865E-68EBCB5D99B0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50486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(c) LPdF 2019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7DFD27-1D04-435A-85ED-59E5806AAC61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609600" y="1600200"/>
            <a:ext cx="79248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4962525"/>
            <a:ext cx="7885113" cy="1362075"/>
          </a:xfrm>
        </p:spPr>
        <p:txBody>
          <a:bodyPr anchor="t"/>
          <a:lstStyle>
            <a:lvl1pPr algn="l">
              <a:defRPr sz="3200" b="0" i="0" cap="all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3462338"/>
            <a:ext cx="7885113" cy="1500187"/>
          </a:xfrm>
        </p:spPr>
        <p:txBody>
          <a:bodyPr anchor="b">
            <a:normAutofit/>
          </a:bodyPr>
          <a:lstStyle>
            <a:lvl1pPr marL="0" indent="0">
              <a:buNone/>
              <a:defRPr sz="1700" baseline="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(c) LPdF 2019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7DFD27-1D04-435A-85ED-59E5806AAC61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609600" y="1600200"/>
            <a:ext cx="3733800" cy="4114800"/>
          </a:xfrm>
        </p:spPr>
        <p:txBody>
          <a:bodyPr/>
          <a:lstStyle>
            <a:lvl5pPr>
              <a:defRPr/>
            </a:lvl5pPr>
            <a:lvl6pPr>
              <a:buClr>
                <a:schemeClr val="tx2"/>
              </a:buClr>
              <a:buFont typeface="Arial" pitchFamily="34" charset="0"/>
              <a:buChar char="•"/>
              <a:defRPr/>
            </a:lvl6pPr>
            <a:lvl7pPr>
              <a:buClr>
                <a:schemeClr val="tx2"/>
              </a:buClr>
              <a:buFont typeface="Arial" pitchFamily="34" charset="0"/>
              <a:buChar char="•"/>
              <a:defRPr/>
            </a:lvl7pPr>
            <a:lvl8pPr>
              <a:buClr>
                <a:schemeClr val="tx2"/>
              </a:buClr>
              <a:buFont typeface="Arial" pitchFamily="34" charset="0"/>
              <a:buChar char="•"/>
              <a:defRPr/>
            </a:lvl8pPr>
            <a:lvl9pPr>
              <a:buClr>
                <a:schemeClr val="tx2"/>
              </a:buClr>
              <a:buFont typeface="Arial" pitchFamily="34" charset="0"/>
              <a:buChar char="•"/>
              <a:defRPr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800600" y="1600200"/>
            <a:ext cx="3733800" cy="4114800"/>
          </a:xfrm>
        </p:spPr>
        <p:txBody>
          <a:bodyPr/>
          <a:lstStyle>
            <a:lvl6pPr>
              <a:buClr>
                <a:schemeClr val="tx2"/>
              </a:buClr>
              <a:defRPr/>
            </a:lvl6pPr>
            <a:lvl7pPr>
              <a:buClr>
                <a:schemeClr val="tx2"/>
              </a:buClr>
              <a:defRPr/>
            </a:lvl7pPr>
            <a:lvl8pPr>
              <a:buClr>
                <a:schemeClr val="tx2"/>
              </a:buClr>
              <a:defRPr/>
            </a:lvl8pPr>
            <a:lvl9pPr>
              <a:buClr>
                <a:schemeClr val="tx2"/>
              </a:buClr>
              <a:defRPr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(c) LPdF 2019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7DFD27-1D04-435A-85ED-59E5806AAC61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800600" y="2209800"/>
            <a:ext cx="3733800" cy="3505200"/>
          </a:xfrm>
        </p:spPr>
        <p:txBody>
          <a:bodyPr/>
          <a:lstStyle>
            <a:lvl6pPr>
              <a:buClr>
                <a:schemeClr val="tx2"/>
              </a:buClr>
              <a:defRPr/>
            </a:lvl6pPr>
            <a:lvl7pPr>
              <a:buClr>
                <a:schemeClr val="tx2"/>
              </a:buClr>
              <a:defRPr/>
            </a:lvl7pPr>
            <a:lvl8pPr>
              <a:buClr>
                <a:schemeClr val="tx2"/>
              </a:buClr>
              <a:defRPr/>
            </a:lvl8pPr>
            <a:lvl9pPr>
              <a:buClr>
                <a:schemeClr val="tx2"/>
              </a:buClr>
              <a:defRPr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609600" y="2209800"/>
            <a:ext cx="3733800" cy="3505200"/>
          </a:xfrm>
        </p:spPr>
        <p:txBody>
          <a:bodyPr/>
          <a:lstStyle>
            <a:lvl6pPr>
              <a:buClr>
                <a:schemeClr val="tx2"/>
              </a:buClr>
              <a:defRPr/>
            </a:lvl6pPr>
            <a:lvl7pPr>
              <a:buClr>
                <a:schemeClr val="tx2"/>
              </a:buClr>
              <a:defRPr/>
            </a:lvl7pPr>
            <a:lvl8pPr>
              <a:buClr>
                <a:schemeClr val="tx2"/>
              </a:buClr>
              <a:defRPr/>
            </a:lvl8pPr>
            <a:lvl9pPr>
              <a:buClr>
                <a:schemeClr val="tx2"/>
              </a:buClr>
              <a:defRPr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199"/>
            <a:ext cx="3733800" cy="574675"/>
          </a:xfrm>
        </p:spPr>
        <p:txBody>
          <a:bodyPr anchor="b">
            <a:normAutofit/>
          </a:bodyPr>
          <a:lstStyle>
            <a:lvl1pPr marL="0" indent="0">
              <a:buNone/>
              <a:defRPr sz="1700" b="0" i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00600" y="1600199"/>
            <a:ext cx="3733800" cy="574675"/>
          </a:xfrm>
        </p:spPr>
        <p:txBody>
          <a:bodyPr anchor="b">
            <a:normAutofit/>
          </a:bodyPr>
          <a:lstStyle>
            <a:lvl1pPr marL="0" indent="0">
              <a:buNone/>
              <a:defRPr sz="1700" b="0" i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(c) LPdF 2019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7DFD27-1D04-435A-85ED-59E5806AAC61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(c) LPdF 2019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7DFD27-1D04-435A-85ED-59E5806AAC61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(c) LPdF 2019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7DFD27-1D04-435A-85ED-59E5806AAC61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962400" y="1447800"/>
            <a:ext cx="4648200" cy="4267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648" y="1447800"/>
            <a:ext cx="2971800" cy="1097280"/>
          </a:xfrm>
        </p:spPr>
        <p:txBody>
          <a:bodyPr anchor="b"/>
          <a:lstStyle>
            <a:lvl1pPr algn="l">
              <a:defRPr sz="1800" b="0" i="0" cap="none" baseline="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12648" y="2547891"/>
            <a:ext cx="2971800" cy="3167109"/>
          </a:xfrm>
        </p:spPr>
        <p:txBody>
          <a:bodyPr tIns="9144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(c) LPdF 2019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7DFD27-1D04-435A-85ED-59E5806AAC61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horizon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447800"/>
            <a:ext cx="2971800" cy="1097280"/>
          </a:xfrm>
        </p:spPr>
        <p:txBody>
          <a:bodyPr anchor="b"/>
          <a:lstStyle>
            <a:lvl1pPr algn="l">
              <a:defRPr sz="1800" b="0" i="0" cap="none" baseline="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657344" y="1447800"/>
            <a:ext cx="3419856" cy="3474720"/>
          </a:xfrm>
          <a:custGeom>
            <a:avLst/>
            <a:gdLst>
              <a:gd name="connsiteX0" fmla="*/ 0 w 3419856"/>
              <a:gd name="connsiteY0" fmla="*/ 74450 h 3429000"/>
              <a:gd name="connsiteX1" fmla="*/ 21806 w 3419856"/>
              <a:gd name="connsiteY1" fmla="*/ 21806 h 3429000"/>
              <a:gd name="connsiteX2" fmla="*/ 74450 w 3419856"/>
              <a:gd name="connsiteY2" fmla="*/ 0 h 3429000"/>
              <a:gd name="connsiteX3" fmla="*/ 3345406 w 3419856"/>
              <a:gd name="connsiteY3" fmla="*/ 0 h 3429000"/>
              <a:gd name="connsiteX4" fmla="*/ 3398050 w 3419856"/>
              <a:gd name="connsiteY4" fmla="*/ 21806 h 3429000"/>
              <a:gd name="connsiteX5" fmla="*/ 3419856 w 3419856"/>
              <a:gd name="connsiteY5" fmla="*/ 74450 h 3429000"/>
              <a:gd name="connsiteX6" fmla="*/ 3419856 w 3419856"/>
              <a:gd name="connsiteY6" fmla="*/ 3354550 h 3429000"/>
              <a:gd name="connsiteX7" fmla="*/ 3398050 w 3419856"/>
              <a:gd name="connsiteY7" fmla="*/ 3407194 h 3429000"/>
              <a:gd name="connsiteX8" fmla="*/ 3345406 w 3419856"/>
              <a:gd name="connsiteY8" fmla="*/ 3429000 h 3429000"/>
              <a:gd name="connsiteX9" fmla="*/ 74450 w 3419856"/>
              <a:gd name="connsiteY9" fmla="*/ 3429000 h 3429000"/>
              <a:gd name="connsiteX10" fmla="*/ 21806 w 3419856"/>
              <a:gd name="connsiteY10" fmla="*/ 3407194 h 3429000"/>
              <a:gd name="connsiteX11" fmla="*/ 0 w 3419856"/>
              <a:gd name="connsiteY11" fmla="*/ 3354550 h 3429000"/>
              <a:gd name="connsiteX12" fmla="*/ 0 w 3419856"/>
              <a:gd name="connsiteY12" fmla="*/ 74450 h 3429000"/>
              <a:gd name="connsiteX0" fmla="*/ 0 w 3419856"/>
              <a:gd name="connsiteY0" fmla="*/ 74450 h 3429000"/>
              <a:gd name="connsiteX1" fmla="*/ 21806 w 3419856"/>
              <a:gd name="connsiteY1" fmla="*/ 21806 h 3429000"/>
              <a:gd name="connsiteX2" fmla="*/ 74450 w 3419856"/>
              <a:gd name="connsiteY2" fmla="*/ 0 h 3429000"/>
              <a:gd name="connsiteX3" fmla="*/ 3345406 w 3419856"/>
              <a:gd name="connsiteY3" fmla="*/ 0 h 3429000"/>
              <a:gd name="connsiteX4" fmla="*/ 3398050 w 3419856"/>
              <a:gd name="connsiteY4" fmla="*/ 21806 h 3429000"/>
              <a:gd name="connsiteX5" fmla="*/ 3419856 w 3419856"/>
              <a:gd name="connsiteY5" fmla="*/ 74450 h 3429000"/>
              <a:gd name="connsiteX6" fmla="*/ 3419856 w 3419856"/>
              <a:gd name="connsiteY6" fmla="*/ 3354550 h 3429000"/>
              <a:gd name="connsiteX7" fmla="*/ 3398050 w 3419856"/>
              <a:gd name="connsiteY7" fmla="*/ 3407194 h 3429000"/>
              <a:gd name="connsiteX8" fmla="*/ 3345406 w 3419856"/>
              <a:gd name="connsiteY8" fmla="*/ 3429000 h 3429000"/>
              <a:gd name="connsiteX9" fmla="*/ 21806 w 3419856"/>
              <a:gd name="connsiteY9" fmla="*/ 3407194 h 3429000"/>
              <a:gd name="connsiteX10" fmla="*/ 0 w 3419856"/>
              <a:gd name="connsiteY10" fmla="*/ 3354550 h 3429000"/>
              <a:gd name="connsiteX11" fmla="*/ 0 w 3419856"/>
              <a:gd name="connsiteY11" fmla="*/ 74450 h 3429000"/>
              <a:gd name="connsiteX0" fmla="*/ 0 w 3964392"/>
              <a:gd name="connsiteY0" fmla="*/ 74450 h 3415968"/>
              <a:gd name="connsiteX1" fmla="*/ 21806 w 3964392"/>
              <a:gd name="connsiteY1" fmla="*/ 21806 h 3415968"/>
              <a:gd name="connsiteX2" fmla="*/ 74450 w 3964392"/>
              <a:gd name="connsiteY2" fmla="*/ 0 h 3415968"/>
              <a:gd name="connsiteX3" fmla="*/ 3345406 w 3964392"/>
              <a:gd name="connsiteY3" fmla="*/ 0 h 3415968"/>
              <a:gd name="connsiteX4" fmla="*/ 3398050 w 3964392"/>
              <a:gd name="connsiteY4" fmla="*/ 21806 h 3415968"/>
              <a:gd name="connsiteX5" fmla="*/ 3419856 w 3964392"/>
              <a:gd name="connsiteY5" fmla="*/ 74450 h 3415968"/>
              <a:gd name="connsiteX6" fmla="*/ 3419856 w 3964392"/>
              <a:gd name="connsiteY6" fmla="*/ 3354550 h 3415968"/>
              <a:gd name="connsiteX7" fmla="*/ 3398050 w 3964392"/>
              <a:gd name="connsiteY7" fmla="*/ 3407194 h 3415968"/>
              <a:gd name="connsiteX8" fmla="*/ 21806 w 3964392"/>
              <a:gd name="connsiteY8" fmla="*/ 3407194 h 3415968"/>
              <a:gd name="connsiteX9" fmla="*/ 0 w 3964392"/>
              <a:gd name="connsiteY9" fmla="*/ 3354550 h 3415968"/>
              <a:gd name="connsiteX10" fmla="*/ 0 w 3964392"/>
              <a:gd name="connsiteY10" fmla="*/ 74450 h 3415968"/>
              <a:gd name="connsiteX0" fmla="*/ 0 w 3964392"/>
              <a:gd name="connsiteY0" fmla="*/ 74450 h 3415968"/>
              <a:gd name="connsiteX1" fmla="*/ 21806 w 3964392"/>
              <a:gd name="connsiteY1" fmla="*/ 21806 h 3415968"/>
              <a:gd name="connsiteX2" fmla="*/ 74450 w 3964392"/>
              <a:gd name="connsiteY2" fmla="*/ 0 h 3415968"/>
              <a:gd name="connsiteX3" fmla="*/ 3345406 w 3964392"/>
              <a:gd name="connsiteY3" fmla="*/ 0 h 3415968"/>
              <a:gd name="connsiteX4" fmla="*/ 3398050 w 3964392"/>
              <a:gd name="connsiteY4" fmla="*/ 21806 h 3415968"/>
              <a:gd name="connsiteX5" fmla="*/ 3419856 w 3964392"/>
              <a:gd name="connsiteY5" fmla="*/ 74450 h 3415968"/>
              <a:gd name="connsiteX6" fmla="*/ 3419856 w 3964392"/>
              <a:gd name="connsiteY6" fmla="*/ 3354550 h 3415968"/>
              <a:gd name="connsiteX7" fmla="*/ 3398050 w 3964392"/>
              <a:gd name="connsiteY7" fmla="*/ 3407194 h 3415968"/>
              <a:gd name="connsiteX8" fmla="*/ 21806 w 3964392"/>
              <a:gd name="connsiteY8" fmla="*/ 3407194 h 3415968"/>
              <a:gd name="connsiteX9" fmla="*/ 0 w 3964392"/>
              <a:gd name="connsiteY9" fmla="*/ 3354550 h 3415968"/>
              <a:gd name="connsiteX10" fmla="*/ 0 w 3964392"/>
              <a:gd name="connsiteY10" fmla="*/ 74450 h 3415968"/>
              <a:gd name="connsiteX0" fmla="*/ 0 w 3968026"/>
              <a:gd name="connsiteY0" fmla="*/ 74450 h 3910007"/>
              <a:gd name="connsiteX1" fmla="*/ 21806 w 3968026"/>
              <a:gd name="connsiteY1" fmla="*/ 21806 h 3910007"/>
              <a:gd name="connsiteX2" fmla="*/ 74450 w 3968026"/>
              <a:gd name="connsiteY2" fmla="*/ 0 h 3910007"/>
              <a:gd name="connsiteX3" fmla="*/ 3345406 w 3968026"/>
              <a:gd name="connsiteY3" fmla="*/ 0 h 3910007"/>
              <a:gd name="connsiteX4" fmla="*/ 3398050 w 3968026"/>
              <a:gd name="connsiteY4" fmla="*/ 21806 h 3910007"/>
              <a:gd name="connsiteX5" fmla="*/ 3419856 w 3968026"/>
              <a:gd name="connsiteY5" fmla="*/ 74450 h 3910007"/>
              <a:gd name="connsiteX6" fmla="*/ 3419856 w 3968026"/>
              <a:gd name="connsiteY6" fmla="*/ 3354550 h 3910007"/>
              <a:gd name="connsiteX7" fmla="*/ 3398050 w 3968026"/>
              <a:gd name="connsiteY7" fmla="*/ 3407194 h 3910007"/>
              <a:gd name="connsiteX8" fmla="*/ 0 w 3968026"/>
              <a:gd name="connsiteY8" fmla="*/ 3354550 h 3910007"/>
              <a:gd name="connsiteX9" fmla="*/ 0 w 3968026"/>
              <a:gd name="connsiteY9" fmla="*/ 74450 h 3910007"/>
              <a:gd name="connsiteX0" fmla="*/ 0 w 3419856"/>
              <a:gd name="connsiteY0" fmla="*/ 74450 h 3901233"/>
              <a:gd name="connsiteX1" fmla="*/ 21806 w 3419856"/>
              <a:gd name="connsiteY1" fmla="*/ 21806 h 3901233"/>
              <a:gd name="connsiteX2" fmla="*/ 74450 w 3419856"/>
              <a:gd name="connsiteY2" fmla="*/ 0 h 3901233"/>
              <a:gd name="connsiteX3" fmla="*/ 3345406 w 3419856"/>
              <a:gd name="connsiteY3" fmla="*/ 0 h 3901233"/>
              <a:gd name="connsiteX4" fmla="*/ 3398050 w 3419856"/>
              <a:gd name="connsiteY4" fmla="*/ 21806 h 3901233"/>
              <a:gd name="connsiteX5" fmla="*/ 3419856 w 3419856"/>
              <a:gd name="connsiteY5" fmla="*/ 74450 h 3901233"/>
              <a:gd name="connsiteX6" fmla="*/ 3419856 w 3419856"/>
              <a:gd name="connsiteY6" fmla="*/ 3354550 h 3901233"/>
              <a:gd name="connsiteX7" fmla="*/ 0 w 3419856"/>
              <a:gd name="connsiteY7" fmla="*/ 3354550 h 3901233"/>
              <a:gd name="connsiteX8" fmla="*/ 0 w 3419856"/>
              <a:gd name="connsiteY8" fmla="*/ 74450 h 3901233"/>
              <a:gd name="connsiteX0" fmla="*/ 0 w 3419856"/>
              <a:gd name="connsiteY0" fmla="*/ 74450 h 3354550"/>
              <a:gd name="connsiteX1" fmla="*/ 21806 w 3419856"/>
              <a:gd name="connsiteY1" fmla="*/ 21806 h 3354550"/>
              <a:gd name="connsiteX2" fmla="*/ 74450 w 3419856"/>
              <a:gd name="connsiteY2" fmla="*/ 0 h 3354550"/>
              <a:gd name="connsiteX3" fmla="*/ 3345406 w 3419856"/>
              <a:gd name="connsiteY3" fmla="*/ 0 h 3354550"/>
              <a:gd name="connsiteX4" fmla="*/ 3398050 w 3419856"/>
              <a:gd name="connsiteY4" fmla="*/ 21806 h 3354550"/>
              <a:gd name="connsiteX5" fmla="*/ 3419856 w 3419856"/>
              <a:gd name="connsiteY5" fmla="*/ 74450 h 3354550"/>
              <a:gd name="connsiteX6" fmla="*/ 3419856 w 3419856"/>
              <a:gd name="connsiteY6" fmla="*/ 3354550 h 3354550"/>
              <a:gd name="connsiteX7" fmla="*/ 0 w 3419856"/>
              <a:gd name="connsiteY7" fmla="*/ 3354550 h 3354550"/>
              <a:gd name="connsiteX8" fmla="*/ 0 w 3419856"/>
              <a:gd name="connsiteY8" fmla="*/ 74450 h 33545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419856" h="3354550">
                <a:moveTo>
                  <a:pt x="0" y="74450"/>
                </a:moveTo>
                <a:cubicBezTo>
                  <a:pt x="0" y="54705"/>
                  <a:pt x="7844" y="35768"/>
                  <a:pt x="21806" y="21806"/>
                </a:cubicBezTo>
                <a:cubicBezTo>
                  <a:pt x="35768" y="7844"/>
                  <a:pt x="54705" y="0"/>
                  <a:pt x="74450" y="0"/>
                </a:cubicBezTo>
                <a:lnTo>
                  <a:pt x="3345406" y="0"/>
                </a:lnTo>
                <a:cubicBezTo>
                  <a:pt x="3365151" y="0"/>
                  <a:pt x="3384088" y="7844"/>
                  <a:pt x="3398050" y="21806"/>
                </a:cubicBezTo>
                <a:cubicBezTo>
                  <a:pt x="3412012" y="35768"/>
                  <a:pt x="3419856" y="54705"/>
                  <a:pt x="3419856" y="74450"/>
                </a:cubicBezTo>
                <a:lnTo>
                  <a:pt x="3419856" y="3354550"/>
                </a:lnTo>
                <a:lnTo>
                  <a:pt x="0" y="3354550"/>
                </a:lnTo>
                <a:lnTo>
                  <a:pt x="0" y="74450"/>
                </a:lnTo>
                <a:close/>
              </a:path>
            </a:pathLst>
          </a:custGeom>
        </p:spPr>
        <p:txBody>
          <a:bodyPr>
            <a:normAutofit/>
          </a:bodyPr>
          <a:lstStyle>
            <a:lvl1pPr marL="0" indent="0" algn="ctr">
              <a:buNone/>
              <a:defRPr sz="2000" baseline="0">
                <a:solidFill>
                  <a:schemeClr val="tx1">
                    <a:lumMod val="6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547890"/>
            <a:ext cx="2971800" cy="2405109"/>
          </a:xfrm>
        </p:spPr>
        <p:txBody>
          <a:bodyPr tIns="9144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(c) LPdF 2019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7DFD27-1D04-435A-85ED-59E5806AAC61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orizon.png"/>
          <p:cNvPicPr>
            <a:picLocks noChangeAspect="1"/>
          </p:cNvPicPr>
          <p:nvPr/>
        </p:nvPicPr>
        <p:blipFill>
          <a:blip r:embed="rId15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0"/>
            <a:ext cx="7924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715000" y="6356350"/>
            <a:ext cx="1524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strike="noStrike" spc="60" baseline="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6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cap="all" spc="60" baseline="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(c) LPdF 2019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43800" y="6356350"/>
            <a:ext cx="990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aseline="0">
                <a:solidFill>
                  <a:schemeClr val="tx1"/>
                </a:solidFill>
              </a:defRPr>
            </a:lvl1pPr>
          </a:lstStyle>
          <a:p>
            <a:fld id="{CA7DFD27-1D04-435A-85ED-59E5806AAC61}" type="slidenum">
              <a:rPr lang="en-US" smtClean="0"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762" r:id="rId12"/>
    <p:sldLayoutId id="2147483763" r:id="rId13"/>
  </p:sldLayoutIdLst>
  <p:hf hdr="0" dt="0"/>
  <p:txStyles>
    <p:titleStyle>
      <a:lvl1pPr algn="l" defTabSz="914400" rtl="0" eaLnBrk="1" latinLnBrk="0" hangingPunct="1">
        <a:spcBef>
          <a:spcPct val="0"/>
        </a:spcBef>
        <a:buNone/>
        <a:defRPr sz="3000" kern="1200" cap="all" spc="50" baseline="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powerdefurea@longwood.edu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9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8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3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3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beyondmed.com/" TargetMode="External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9.png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6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emf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1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1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1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2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12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1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13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1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1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1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12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1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13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12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12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12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1.xml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asha.org/Practice/ethics/" TargetMode="External"/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12.xml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Autofit/>
          </a:bodyPr>
          <a:lstStyle/>
          <a:p>
            <a:r>
              <a:rPr lang="en-US" sz="3200" dirty="0" smtClean="0"/>
              <a:t>WV</a:t>
            </a:r>
            <a:r>
              <a:rPr lang="en-US" sz="3200" dirty="0" smtClean="0"/>
              <a:t>SHA</a:t>
            </a:r>
            <a:endParaRPr lang="en-US" sz="3200" dirty="0" smtClean="0"/>
          </a:p>
          <a:p>
            <a:r>
              <a:rPr lang="en-US" sz="3200" dirty="0" smtClean="0"/>
              <a:t>Lissa Power-deFur, Ph.D., CCC-SLP</a:t>
            </a:r>
          </a:p>
          <a:p>
            <a:r>
              <a:rPr lang="en-US" sz="3200" dirty="0" smtClean="0">
                <a:hlinkClick r:id="rId3"/>
              </a:rPr>
              <a:t>powerdefurea@longwood.edu</a:t>
            </a:r>
            <a:r>
              <a:rPr lang="en-US" sz="3200" dirty="0" smtClean="0"/>
              <a:t> </a:t>
            </a:r>
            <a:endParaRPr lang="en-US" sz="3200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en-US" sz="4600" cap="none" dirty="0" smtClean="0"/>
              <a:t>Willful Blindness and </a:t>
            </a:r>
            <a:r>
              <a:rPr lang="en-US" sz="4600" cap="none" dirty="0" smtClean="0"/>
              <a:t>Ethical Challenges</a:t>
            </a:r>
            <a:endParaRPr lang="en-US" sz="4600" cap="none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(c) LPdF 2019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7DFD27-1D04-435A-85ED-59E5806AAC61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248878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cap="none" dirty="0" smtClean="0">
                <a:solidFill>
                  <a:srgbClr val="FFC000"/>
                </a:solidFill>
              </a:rPr>
              <a:t>Homogeneity</a:t>
            </a:r>
            <a:endParaRPr lang="en-US" sz="4000" cap="none" dirty="0">
              <a:solidFill>
                <a:srgbClr val="FFC000"/>
              </a:solidFill>
            </a:endParaRPr>
          </a:p>
        </p:txBody>
      </p:sp>
      <p:pic>
        <p:nvPicPr>
          <p:cNvPr id="9218" name="Picture 2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62312" y="1676400"/>
            <a:ext cx="4286900" cy="2852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5029200" y="5257800"/>
            <a:ext cx="2971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Photo: glitter-graphics.com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(c) LPdF 2019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7DFD27-1D04-435A-85ED-59E5806AAC61}" type="slidenum">
              <a:rPr lang="en-US" smtClean="0"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182756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(c) LPdF 2019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7DFD27-1D04-435A-85ED-59E5806AAC61}" type="slidenum">
              <a:rPr lang="en-US" smtClean="0"/>
              <a:t>11</a:t>
            </a:fld>
            <a:endParaRPr lang="en-US" dirty="0"/>
          </a:p>
        </p:txBody>
      </p:sp>
      <p:sp>
        <p:nvSpPr>
          <p:cNvPr id="7" name="Subtitle 6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The Who, “Bargain”</a:t>
            </a:r>
            <a:endParaRPr lang="en-US" dirty="0"/>
          </a:p>
        </p:txBody>
      </p:sp>
      <p:sp>
        <p:nvSpPr>
          <p:cNvPr id="6" name="Title 5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cap="none" dirty="0" smtClean="0"/>
              <a:t>In life one and one don’t make two;</a:t>
            </a:r>
            <a:br>
              <a:rPr lang="en-US" cap="none" dirty="0" smtClean="0"/>
            </a:br>
            <a:r>
              <a:rPr lang="en-US" cap="none" dirty="0" smtClean="0"/>
              <a:t>one and one make one.</a:t>
            </a:r>
            <a:endParaRPr lang="en-US" cap="none" dirty="0"/>
          </a:p>
        </p:txBody>
      </p:sp>
    </p:spTree>
    <p:extLst>
      <p:ext uri="{BB962C8B-B14F-4D97-AF65-F5344CB8AC3E}">
        <p14:creationId xmlns:p14="http://schemas.microsoft.com/office/powerpoint/2010/main" val="2919402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cap="none" dirty="0" smtClean="0">
                <a:solidFill>
                  <a:srgbClr val="FFC000"/>
                </a:solidFill>
              </a:rPr>
              <a:t>Comfortable being comfortable</a:t>
            </a:r>
            <a:endParaRPr lang="en-US" sz="4000" cap="none" dirty="0">
              <a:solidFill>
                <a:srgbClr val="FFC000"/>
              </a:solidFill>
            </a:endParaRPr>
          </a:p>
        </p:txBody>
      </p:sp>
      <p:pic>
        <p:nvPicPr>
          <p:cNvPr id="10242" name="Picture 2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1349" y="1600200"/>
            <a:ext cx="6341301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057400" y="6400800"/>
            <a:ext cx="4114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Photo:  business2businesscommunity.com</a:t>
            </a:r>
          </a:p>
          <a:p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(c) LPdF 2019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7DFD27-1D04-435A-85ED-59E5806AAC61}" type="slidenum">
              <a:rPr lang="en-US" smtClean="0"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09742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(c) LPdF 2019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7DFD27-1D04-435A-85ED-59E5806AAC61}" type="slidenum">
              <a:rPr lang="en-US" smtClean="0"/>
              <a:t>13</a:t>
            </a:fld>
            <a:endParaRPr lang="en-US" dirty="0"/>
          </a:p>
        </p:txBody>
      </p:sp>
      <p:sp>
        <p:nvSpPr>
          <p:cNvPr id="7" name="Subtitle 6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John F. Kennedy</a:t>
            </a:r>
          </a:p>
        </p:txBody>
      </p:sp>
      <p:sp>
        <p:nvSpPr>
          <p:cNvPr id="6" name="Title 5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cap="none" dirty="0" smtClean="0"/>
              <a:t>Too often we... Enjoy the comfort of opinion without the discomfort of thought. </a:t>
            </a:r>
            <a:r>
              <a:rPr lang="en-US" dirty="0"/>
              <a:t/>
            </a:r>
            <a:br>
              <a:rPr lang="en-US" dirty="0"/>
            </a:br>
            <a:endParaRPr lang="en-US" cap="none" dirty="0"/>
          </a:p>
        </p:txBody>
      </p:sp>
    </p:spTree>
    <p:extLst>
      <p:ext uri="{BB962C8B-B14F-4D97-AF65-F5344CB8AC3E}">
        <p14:creationId xmlns:p14="http://schemas.microsoft.com/office/powerpoint/2010/main" val="2824908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cap="none" dirty="0" smtClean="0">
                <a:solidFill>
                  <a:srgbClr val="FFC000"/>
                </a:solidFill>
              </a:rPr>
              <a:t>Personal Predispositions and Prejudices</a:t>
            </a:r>
            <a:endParaRPr lang="en-US" sz="4000" cap="none" dirty="0">
              <a:solidFill>
                <a:srgbClr val="FFC000"/>
              </a:solidFill>
            </a:endParaRPr>
          </a:p>
        </p:txBody>
      </p:sp>
      <p:pic>
        <p:nvPicPr>
          <p:cNvPr id="8194" name="Picture 2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1524000"/>
            <a:ext cx="5150594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4800600" y="6172200"/>
            <a:ext cx="2438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Photo:  answers.com</a:t>
            </a:r>
          </a:p>
          <a:p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6577584" y="2362200"/>
            <a:ext cx="1981200" cy="954107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Confirmation Bias</a:t>
            </a:r>
            <a:endParaRPr lang="en-US" sz="280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(c) LPdF 2019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7DFD27-1D04-435A-85ED-59E5806AAC61}" type="slidenum">
              <a:rPr lang="en-US" smtClean="0"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010406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(c) LPdF 2019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7DFD27-1D04-435A-85ED-59E5806AAC61}" type="slidenum">
              <a:rPr lang="en-US" smtClean="0"/>
              <a:t>15</a:t>
            </a:fld>
            <a:endParaRPr lang="en-US" dirty="0"/>
          </a:p>
        </p:txBody>
      </p:sp>
      <p:sp>
        <p:nvSpPr>
          <p:cNvPr id="7" name="Subtitle 6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Alan Greenspan, 2008</a:t>
            </a:r>
            <a:endParaRPr lang="en-US" dirty="0"/>
          </a:p>
        </p:txBody>
      </p:sp>
      <p:sp>
        <p:nvSpPr>
          <p:cNvPr id="6" name="Title 5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cap="none" dirty="0" smtClean="0"/>
              <a:t>Ideology … is the way people deal with reality.  … You have to.  To exist you need an ideology.</a:t>
            </a:r>
            <a:endParaRPr lang="en-US" cap="none" dirty="0"/>
          </a:p>
        </p:txBody>
      </p:sp>
    </p:spTree>
    <p:extLst>
      <p:ext uri="{BB962C8B-B14F-4D97-AF65-F5344CB8AC3E}">
        <p14:creationId xmlns:p14="http://schemas.microsoft.com/office/powerpoint/2010/main" val="24787672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200" cap="none" dirty="0" smtClean="0">
                <a:solidFill>
                  <a:srgbClr val="FFC000"/>
                </a:solidFill>
              </a:rPr>
              <a:t>Tendency toward “group think” </a:t>
            </a:r>
            <a:endParaRPr lang="en-US" sz="4200" cap="none" dirty="0">
              <a:solidFill>
                <a:srgbClr val="FFC000"/>
              </a:solidFill>
            </a:endParaRPr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2846" y="1600200"/>
            <a:ext cx="7498308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295400" y="6324600"/>
            <a:ext cx="2286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Photo:  personal.psu.edu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(c) LPdF 2019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7DFD27-1D04-435A-85ED-59E5806AAC61}" type="slidenum">
              <a:rPr lang="en-US" smtClean="0"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14604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(c) LPdF 2019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7DFD27-1D04-435A-85ED-59E5806AAC61}" type="slidenum">
              <a:rPr lang="en-US" smtClean="0"/>
              <a:t>17</a:t>
            </a:fld>
            <a:endParaRPr lang="en-US" dirty="0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err="1" smtClean="0"/>
              <a:t>Nietzche</a:t>
            </a:r>
            <a:endParaRPr lang="en-US" dirty="0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cap="none" dirty="0" smtClean="0"/>
              <a:t>Madness is the exception in individuals but the rule in groups.</a:t>
            </a:r>
            <a:endParaRPr lang="en-US" cap="none" dirty="0"/>
          </a:p>
        </p:txBody>
      </p:sp>
    </p:spTree>
    <p:extLst>
      <p:ext uri="{BB962C8B-B14F-4D97-AF65-F5344CB8AC3E}">
        <p14:creationId xmlns:p14="http://schemas.microsoft.com/office/powerpoint/2010/main" val="30084864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cap="none" dirty="0" smtClean="0">
                <a:solidFill>
                  <a:srgbClr val="FFC000"/>
                </a:solidFill>
              </a:rPr>
              <a:t>Limited Cognitive Capacity</a:t>
            </a:r>
            <a:endParaRPr lang="en-US" sz="4000" cap="none" dirty="0">
              <a:solidFill>
                <a:srgbClr val="FFC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410200" y="5562600"/>
            <a:ext cx="2286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Photo: lifehacker.com</a:t>
            </a:r>
          </a:p>
          <a:p>
            <a:r>
              <a:rPr lang="en-US" dirty="0" smtClean="0"/>
              <a:t> </a:t>
            </a:r>
            <a:endParaRPr lang="en-US" dirty="0"/>
          </a:p>
        </p:txBody>
      </p:sp>
      <p:pic>
        <p:nvPicPr>
          <p:cNvPr id="7171" name="Picture 3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1943100"/>
            <a:ext cx="6096000" cy="342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(c) LPdF 2019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7DFD27-1D04-435A-85ED-59E5806AAC61}" type="slidenum">
              <a:rPr lang="en-US" smtClean="0"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620376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(c) LPdF 2019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7DFD27-1D04-435A-85ED-59E5806AAC61}" type="slidenum">
              <a:rPr lang="en-US" smtClean="0"/>
              <a:t>19</a:t>
            </a:fld>
            <a:endParaRPr lang="en-US" dirty="0"/>
          </a:p>
        </p:txBody>
      </p:sp>
      <p:sp>
        <p:nvSpPr>
          <p:cNvPr id="7" name="Subtitle 6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Dan Simons, psychologist </a:t>
            </a:r>
            <a:endParaRPr lang="en-US" dirty="0"/>
          </a:p>
        </p:txBody>
      </p:sp>
      <p:sp>
        <p:nvSpPr>
          <p:cNvPr id="6" name="Title 5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cap="none" dirty="0" smtClean="0"/>
              <a:t>You can’t change the limits of your mind.</a:t>
            </a:r>
            <a:endParaRPr lang="en-US" cap="none" dirty="0"/>
          </a:p>
        </p:txBody>
      </p:sp>
    </p:spTree>
    <p:extLst>
      <p:ext uri="{BB962C8B-B14F-4D97-AF65-F5344CB8AC3E}">
        <p14:creationId xmlns:p14="http://schemas.microsoft.com/office/powerpoint/2010/main" val="25241660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2400" y="533400"/>
            <a:ext cx="3810000" cy="59601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Picture Placeholder 6"/>
          <p:cNvSpPr>
            <a:spLocks noGrp="1"/>
          </p:cNvSpPr>
          <p:nvPr>
            <p:ph type="pic" idx="1"/>
          </p:nvPr>
        </p:nvSpPr>
        <p:spPr/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(c) LPdF 2019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7DFD27-1D04-435A-85ED-59E5806AAC61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742893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838200"/>
            <a:ext cx="7924800" cy="2438400"/>
          </a:xfrm>
        </p:spPr>
        <p:txBody>
          <a:bodyPr/>
          <a:lstStyle/>
          <a:p>
            <a:r>
              <a:rPr lang="en-US" sz="4200" cap="none" dirty="0" smtClean="0">
                <a:solidFill>
                  <a:srgbClr val="FFC000"/>
                </a:solidFill>
              </a:rPr>
              <a:t>Ponder examples of willful blindness that may have occurred in our profession.</a:t>
            </a:r>
            <a:br>
              <a:rPr lang="en-US" sz="4200" cap="none" dirty="0" smtClean="0">
                <a:solidFill>
                  <a:srgbClr val="FFC000"/>
                </a:solidFill>
              </a:rPr>
            </a:br>
            <a:endParaRPr lang="en-US" sz="4200" cap="none" dirty="0">
              <a:solidFill>
                <a:srgbClr val="FFC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762000" y="3581400"/>
            <a:ext cx="7924800" cy="26670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4000" dirty="0" smtClean="0"/>
              <a:t>Discuss with your neighbors</a:t>
            </a:r>
            <a:endParaRPr lang="en-US" sz="40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(c) LPdF 2019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7DFD27-1D04-435A-85ED-59E5806AAC61}" type="slidenum">
              <a:rPr lang="en-US" smtClean="0"/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741860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6261" y="762000"/>
            <a:ext cx="6477000" cy="43180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white">
                    <a:tint val="75000"/>
                    <a:alpha val="60000"/>
                  </a:prstClr>
                </a:solidFill>
              </a:rPr>
              <a:t>(c) LPdF 2019</a:t>
            </a:r>
            <a:endParaRPr 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46EC9C-2F6C-4F89-865E-68EBCB5D99B0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21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1504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Why should we act ethically?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white">
                    <a:tint val="75000"/>
                    <a:alpha val="60000"/>
                  </a:prstClr>
                </a:solidFill>
              </a:rPr>
              <a:t>(c) LPdF 2019</a:t>
            </a:r>
            <a:endParaRPr 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46EC9C-2F6C-4F89-865E-68EBCB5D99B0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22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62875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white">
                    <a:tint val="75000"/>
                    <a:alpha val="60000"/>
                  </a:prstClr>
                </a:solidFill>
              </a:rPr>
              <a:t>(c) LPdF 2019</a:t>
            </a:r>
            <a:endParaRPr 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46EC9C-2F6C-4F89-865E-68EBCB5D99B0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23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7" name="Text Placeholder 6"/>
          <p:cNvSpPr>
            <a:spLocks noGrp="1"/>
          </p:cNvSpPr>
          <p:nvPr>
            <p:ph idx="4294967295"/>
          </p:nvPr>
        </p:nvSpPr>
        <p:spPr>
          <a:xfrm>
            <a:off x="3581400" y="5791200"/>
            <a:ext cx="5562600" cy="412750"/>
          </a:xfrm>
        </p:spPr>
        <p:txBody>
          <a:bodyPr>
            <a:normAutofit/>
          </a:bodyPr>
          <a:lstStyle/>
          <a:p>
            <a:r>
              <a:rPr lang="en-US" dirty="0" smtClean="0"/>
              <a:t>Virginia  Commonwealth University  Code of Conduct, 2013</a:t>
            </a:r>
            <a:endParaRPr lang="en-US" dirty="0"/>
          </a:p>
        </p:txBody>
      </p:sp>
      <p:sp>
        <p:nvSpPr>
          <p:cNvPr id="6" name="Title 5"/>
          <p:cNvSpPr>
            <a:spLocks noGrp="1"/>
          </p:cNvSpPr>
          <p:nvPr>
            <p:ph type="title" idx="4294967295"/>
          </p:nvPr>
        </p:nvSpPr>
        <p:spPr>
          <a:xfrm>
            <a:off x="0" y="457200"/>
            <a:ext cx="7056438" cy="1400175"/>
          </a:xfrm>
        </p:spPr>
        <p:txBody>
          <a:bodyPr/>
          <a:lstStyle/>
          <a:p>
            <a:r>
              <a:rPr lang="en-US" dirty="0" smtClean="0"/>
              <a:t>One perspective: </a:t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>Our actions shape the public’s view of VCU, which is why it is so important that we each take responsibility to act ethically in all situations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733132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>
                <a:solidFill>
                  <a:schemeClr val="tx1"/>
                </a:solidFill>
              </a:rPr>
              <a:t>Applied ethics includes a description of the “conduct of individuals and groups, so as </a:t>
            </a:r>
            <a:r>
              <a:rPr lang="en-US" sz="4000" dirty="0">
                <a:solidFill>
                  <a:srgbClr val="FFFF00"/>
                </a:solidFill>
              </a:rPr>
              <a:t>to prevent and resolve moral problems.”</a:t>
            </a:r>
            <a:r>
              <a:rPr lang="en-US" sz="4000" dirty="0">
                <a:solidFill>
                  <a:schemeClr val="tx1"/>
                </a:solidFill>
              </a:rPr>
              <a:t/>
            </a:r>
            <a:br>
              <a:rPr lang="en-US" sz="4000" dirty="0">
                <a:solidFill>
                  <a:schemeClr val="tx1"/>
                </a:solidFill>
              </a:rPr>
            </a:br>
            <a:r>
              <a:rPr lang="en-US" sz="2800" dirty="0">
                <a:solidFill>
                  <a:schemeClr val="tx1"/>
                </a:solidFill>
              </a:rPr>
              <a:t>Horner, 2003</a:t>
            </a:r>
            <a:br>
              <a:rPr lang="en-US" sz="2800" dirty="0">
                <a:solidFill>
                  <a:schemeClr val="tx1"/>
                </a:solidFill>
              </a:rPr>
            </a:br>
            <a:endParaRPr lang="en-US" sz="2800" dirty="0">
              <a:solidFill>
                <a:schemeClr val="tx1"/>
              </a:solidFill>
            </a:endParaRPr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2017554" y="2043368"/>
            <a:ext cx="5108891" cy="3639627"/>
          </a:xfrm>
          <a:prstGeom prst="rect">
            <a:avLst/>
          </a:prstGeom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white">
                    <a:tint val="75000"/>
                    <a:alpha val="60000"/>
                  </a:prstClr>
                </a:solidFill>
              </a:rPr>
              <a:t>(c) LPdF 2019</a:t>
            </a:r>
            <a:endParaRPr 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46EC9C-2F6C-4F89-865E-68EBCB5D99B0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24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200400" y="6172200"/>
            <a:ext cx="424827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www.slate.com (via google images)</a:t>
            </a:r>
          </a:p>
        </p:txBody>
      </p:sp>
    </p:spTree>
    <p:extLst>
      <p:ext uri="{BB962C8B-B14F-4D97-AF65-F5344CB8AC3E}">
        <p14:creationId xmlns:p14="http://schemas.microsoft.com/office/powerpoint/2010/main" val="7313783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2916616"/>
          </a:xfrm>
        </p:spPr>
        <p:txBody>
          <a:bodyPr>
            <a:normAutofit/>
          </a:bodyPr>
          <a:lstStyle/>
          <a:p>
            <a:r>
              <a:rPr lang="en-US" sz="4000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ASHA Code of Ethics</a:t>
            </a:r>
            <a:br>
              <a:rPr lang="en-US" sz="4000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</a:br>
            <a:r>
              <a:rPr lang="en-US" sz="4000" dirty="0" smtClean="0">
                <a:solidFill>
                  <a:srgbClr val="00B05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2016</a:t>
            </a:r>
            <a:endParaRPr lang="en-US" sz="4000" dirty="0">
              <a:solidFill>
                <a:srgbClr val="00B050"/>
              </a:solidFill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3535217" y="228600"/>
            <a:ext cx="4953000" cy="5903166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rPr lang="en-US" sz="3000" dirty="0" smtClean="0"/>
              <a:t>The preservation of the highest standards of </a:t>
            </a:r>
            <a:r>
              <a:rPr lang="en-US" sz="3000" dirty="0" smtClean="0">
                <a:solidFill>
                  <a:srgbClr val="FFC000"/>
                </a:solidFill>
              </a:rPr>
              <a:t>integrity</a:t>
            </a:r>
            <a:r>
              <a:rPr lang="en-US" sz="3000" dirty="0" smtClean="0"/>
              <a:t> and ethical principles is vital to the </a:t>
            </a:r>
            <a:r>
              <a:rPr lang="en-US" sz="3000" dirty="0" smtClean="0">
                <a:solidFill>
                  <a:srgbClr val="FFC000"/>
                </a:solidFill>
              </a:rPr>
              <a:t>responsible discharge of obligations</a:t>
            </a:r>
            <a:r>
              <a:rPr lang="en-US" sz="3000" dirty="0" smtClean="0"/>
              <a:t> by audiologists, speech-language pathologists, and speech, language, and hearing scientists who serve as clinicians, educators, mentors, researchers, supervisors, and administrators</a:t>
            </a:r>
            <a:r>
              <a:rPr lang="en-US" dirty="0" smtClean="0"/>
              <a:t>.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3429000"/>
            <a:ext cx="3008313" cy="2697163"/>
          </a:xfrm>
        </p:spPr>
        <p:txBody>
          <a:bodyPr/>
          <a:lstStyle/>
          <a:p>
            <a:r>
              <a:rPr lang="en-US" sz="3600" dirty="0" smtClean="0"/>
              <a:t>Preamble</a:t>
            </a:r>
          </a:p>
          <a:p>
            <a:endParaRPr lang="en-US" sz="3600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(c) LPdF 2019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5E048B-21E0-4546-A3D9-8FD1046AE356}" type="slidenum">
              <a:rPr lang="en-US" smtClean="0"/>
              <a:pPr/>
              <a:t>25</a:t>
            </a:fld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3200400" y="6360367"/>
            <a:ext cx="562263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http://www.asha.org/Code-of-Ethics/#sec1.1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260560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219200"/>
            <a:ext cx="8229600" cy="2209800"/>
          </a:xfrm>
        </p:spPr>
        <p:txBody>
          <a:bodyPr>
            <a:noAutofit/>
          </a:bodyPr>
          <a:lstStyle/>
          <a:p>
            <a:pPr algn="l"/>
            <a:r>
              <a:rPr lang="en-US" sz="4000" cap="none" dirty="0" smtClean="0"/>
              <a:t>The ASHA and AAA Codes of Ethics serve as  a framework and focused guide for professionals in support of day-to-day decision making related to professional conduct</a:t>
            </a:r>
            <a:endParaRPr lang="en-US" sz="4000" cap="none" dirty="0"/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457200" y="3429000"/>
            <a:ext cx="8229600" cy="3001963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rPr lang="en-US" sz="3400" dirty="0" smtClean="0"/>
              <a:t>Partly </a:t>
            </a:r>
            <a:r>
              <a:rPr lang="en-US" sz="3400" dirty="0" smtClean="0">
                <a:solidFill>
                  <a:srgbClr val="FFC000"/>
                </a:solidFill>
              </a:rPr>
              <a:t>obligatory </a:t>
            </a:r>
            <a:r>
              <a:rPr lang="en-US" sz="3400" dirty="0" smtClean="0"/>
              <a:t>and</a:t>
            </a:r>
            <a:r>
              <a:rPr lang="en-US" sz="3400" dirty="0" smtClean="0">
                <a:solidFill>
                  <a:srgbClr val="FFC000"/>
                </a:solidFill>
              </a:rPr>
              <a:t> </a:t>
            </a:r>
            <a:r>
              <a:rPr lang="en-US" sz="3400" dirty="0">
                <a:solidFill>
                  <a:srgbClr val="FFC000"/>
                </a:solidFill>
              </a:rPr>
              <a:t>disciplinary </a:t>
            </a:r>
            <a:r>
              <a:rPr lang="en-US" sz="3400" dirty="0"/>
              <a:t>and partly </a:t>
            </a:r>
            <a:r>
              <a:rPr lang="en-US" sz="3400" dirty="0">
                <a:solidFill>
                  <a:srgbClr val="FFC000"/>
                </a:solidFill>
              </a:rPr>
              <a:t>aspirational </a:t>
            </a:r>
            <a:r>
              <a:rPr lang="en-US" sz="3400" dirty="0"/>
              <a:t>and </a:t>
            </a:r>
            <a:r>
              <a:rPr lang="en-US" sz="3400" dirty="0" smtClean="0"/>
              <a:t>descriptive</a:t>
            </a:r>
            <a:endParaRPr lang="en-US" sz="34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(c) LPdF 2019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7DFD27-1D04-435A-85ED-59E5806AAC61}" type="slidenum">
              <a:rPr lang="en-US" smtClean="0"/>
              <a:t>26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177433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533400"/>
            <a:ext cx="7055380" cy="140053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Professional codes of ethics are a profession’s </a:t>
            </a:r>
            <a:r>
              <a:rPr lang="en-US" dirty="0" smtClean="0">
                <a:solidFill>
                  <a:srgbClr val="FFFF00"/>
                </a:solidFill>
              </a:rPr>
              <a:t>“contract with society”</a:t>
            </a:r>
            <a:br>
              <a:rPr lang="en-US" dirty="0" smtClean="0">
                <a:solidFill>
                  <a:srgbClr val="FFFF00"/>
                </a:solidFill>
              </a:rPr>
            </a:br>
            <a:r>
              <a:rPr lang="en-US" dirty="0">
                <a:solidFill>
                  <a:srgbClr val="FFFF00"/>
                </a:solidFill>
              </a:rPr>
              <a:t/>
            </a:r>
            <a:br>
              <a:rPr lang="en-US" dirty="0">
                <a:solidFill>
                  <a:srgbClr val="FFFF00"/>
                </a:solidFill>
              </a:rPr>
            </a:br>
            <a:r>
              <a:rPr lang="en-US" dirty="0" smtClean="0">
                <a:solidFill>
                  <a:srgbClr val="FFFF00"/>
                </a:solidFill>
              </a:rPr>
              <a:t/>
            </a:r>
            <a:br>
              <a:rPr lang="en-US" dirty="0" smtClean="0">
                <a:solidFill>
                  <a:srgbClr val="FFFF00"/>
                </a:solidFill>
              </a:rPr>
            </a:br>
            <a:r>
              <a:rPr lang="en-US" dirty="0">
                <a:solidFill>
                  <a:srgbClr val="FFFF00"/>
                </a:solidFill>
              </a:rPr>
              <a:t/>
            </a:r>
            <a:br>
              <a:rPr lang="en-US" dirty="0">
                <a:solidFill>
                  <a:srgbClr val="FFFF00"/>
                </a:solidFill>
              </a:rPr>
            </a:br>
            <a:r>
              <a:rPr lang="en-US" dirty="0" smtClean="0">
                <a:solidFill>
                  <a:srgbClr val="FFFF00"/>
                </a:solidFill>
              </a:rPr>
              <a:t/>
            </a:r>
            <a:br>
              <a:rPr lang="en-US" dirty="0" smtClean="0">
                <a:solidFill>
                  <a:srgbClr val="FFFF00"/>
                </a:solidFill>
              </a:rPr>
            </a:br>
            <a:r>
              <a:rPr lang="en-US" dirty="0">
                <a:solidFill>
                  <a:srgbClr val="FFFF00"/>
                </a:solidFill>
              </a:rPr>
              <a:t/>
            </a:r>
            <a:br>
              <a:rPr lang="en-US" dirty="0">
                <a:solidFill>
                  <a:srgbClr val="FFFF00"/>
                </a:solidFill>
              </a:rPr>
            </a:br>
            <a:r>
              <a:rPr lang="en-US" dirty="0" smtClean="0">
                <a:solidFill>
                  <a:srgbClr val="FFFF00"/>
                </a:solidFill>
              </a:rPr>
              <a:t/>
            </a:r>
            <a:br>
              <a:rPr lang="en-US" dirty="0" smtClean="0">
                <a:solidFill>
                  <a:srgbClr val="FFFF00"/>
                </a:solidFill>
              </a:rPr>
            </a:br>
            <a:r>
              <a:rPr lang="en-US" dirty="0">
                <a:solidFill>
                  <a:srgbClr val="FFFF00"/>
                </a:solidFill>
              </a:rPr>
              <a:t/>
            </a:r>
            <a:br>
              <a:rPr lang="en-US" dirty="0">
                <a:solidFill>
                  <a:srgbClr val="FFFF00"/>
                </a:solidFill>
              </a:rPr>
            </a:br>
            <a:r>
              <a:rPr lang="en-US" sz="2000" dirty="0" smtClean="0">
                <a:solidFill>
                  <a:schemeClr val="tx1"/>
                </a:solidFill>
              </a:rPr>
              <a:t>mayrsom.com (via google images)</a:t>
            </a:r>
            <a:endParaRPr lang="en-US" sz="2000" dirty="0">
              <a:solidFill>
                <a:schemeClr val="tx1"/>
              </a:solidFill>
            </a:endParaRPr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947987" y="3158331"/>
            <a:ext cx="3248025" cy="1409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white">
                    <a:tint val="75000"/>
                    <a:alpha val="60000"/>
                  </a:prstClr>
                </a:solidFill>
              </a:rPr>
              <a:t>(c) LPdF 2019</a:t>
            </a:r>
            <a:endParaRPr 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46EC9C-2F6C-4F89-865E-68EBCB5D99B0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27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50828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84710" y="381000"/>
            <a:ext cx="7055380" cy="5410200"/>
          </a:xfrm>
        </p:spPr>
        <p:txBody>
          <a:bodyPr/>
          <a:lstStyle/>
          <a:p>
            <a:r>
              <a:rPr lang="en-US" sz="4000" cap="none" dirty="0" smtClean="0"/>
              <a:t>As professionals who serve the public, we have a </a:t>
            </a:r>
            <a:r>
              <a:rPr lang="en-US" sz="4000" b="1" cap="none" dirty="0" smtClean="0">
                <a:solidFill>
                  <a:srgbClr val="FFFF00"/>
                </a:solidFill>
              </a:rPr>
              <a:t>duty</a:t>
            </a:r>
            <a:r>
              <a:rPr lang="en-US" sz="4000" cap="none" dirty="0" smtClean="0"/>
              <a:t> to conform to certain standards.</a:t>
            </a:r>
            <a:br>
              <a:rPr lang="en-US" sz="4000" cap="none" dirty="0" smtClean="0"/>
            </a:br>
            <a:r>
              <a:rPr lang="en-US" sz="4000" cap="none" dirty="0"/>
              <a:t/>
            </a:r>
            <a:br>
              <a:rPr lang="en-US" sz="4000" cap="none" dirty="0"/>
            </a:br>
            <a:r>
              <a:rPr lang="en-US" sz="4000" cap="none" dirty="0" smtClean="0"/>
              <a:t/>
            </a:r>
            <a:br>
              <a:rPr lang="en-US" sz="4000" cap="none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r>
              <a:rPr lang="en-US" sz="1800" dirty="0" smtClean="0"/>
              <a:t>Commons.wikipedia.com</a:t>
            </a:r>
            <a:r>
              <a:rPr lang="en-US" dirty="0" smtClean="0"/>
              <a:t> </a:t>
            </a:r>
            <a:endParaRPr lang="en-US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343400" y="2886472"/>
            <a:ext cx="2694103" cy="27614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Content Placeholder 6"/>
          <p:cNvSpPr>
            <a:spLocks noGrp="1"/>
          </p:cNvSpPr>
          <p:nvPr>
            <p:ph sz="half" idx="2"/>
          </p:nvPr>
        </p:nvSpPr>
        <p:spPr>
          <a:xfrm>
            <a:off x="5562600" y="4267200"/>
            <a:ext cx="1977490" cy="1989138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sz="4000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white">
                    <a:tint val="75000"/>
                    <a:alpha val="60000"/>
                  </a:prstClr>
                </a:solidFill>
              </a:rPr>
              <a:t>(c) LPdF 2019</a:t>
            </a:r>
            <a:endParaRPr 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877E6C-37CB-4718-B480-143F971E2B38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28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38686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white">
                    <a:tint val="75000"/>
                    <a:alpha val="60000"/>
                  </a:prstClr>
                </a:solidFill>
              </a:rPr>
              <a:t>(c) LPdF 2019</a:t>
            </a:r>
            <a:endParaRPr 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C81BAF-FCB7-4659-AA36-CAAD33CDED01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29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type="subTitle" idx="1"/>
          </p:nvPr>
        </p:nvSpPr>
        <p:spPr>
          <a:xfrm>
            <a:off x="1371600" y="4724400"/>
            <a:ext cx="6400800" cy="914400"/>
          </a:xfrm>
        </p:spPr>
        <p:txBody>
          <a:bodyPr/>
          <a:lstStyle/>
          <a:p>
            <a:r>
              <a:rPr lang="en-US" b="1" dirty="0" smtClean="0"/>
              <a:t>Attributed to Mark Twain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sz="5100" cap="none" dirty="0" smtClean="0"/>
              <a:t>Always do what is right.  That will satisfy most people and astonish the rest.</a:t>
            </a:r>
            <a:endParaRPr lang="en-US" cap="none" dirty="0"/>
          </a:p>
        </p:txBody>
      </p:sp>
    </p:spTree>
    <p:extLst>
      <p:ext uri="{BB962C8B-B14F-4D97-AF65-F5344CB8AC3E}">
        <p14:creationId xmlns:p14="http://schemas.microsoft.com/office/powerpoint/2010/main" val="24055853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(c) LPdF 2019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46EC9C-2F6C-4F89-865E-68EBCB5D99B0}" type="slidenum">
              <a:rPr lang="en-US" smtClean="0"/>
              <a:t>3</a:t>
            </a:fld>
            <a:endParaRPr lang="en-US" dirty="0"/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2010266632"/>
              </p:ext>
            </p:extLst>
          </p:nvPr>
        </p:nvGraphicFramePr>
        <p:xfrm>
          <a:off x="457200" y="533400"/>
          <a:ext cx="8077200" cy="5562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5187296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990600" y="3962401"/>
            <a:ext cx="7363890" cy="1828800"/>
          </a:xfrm>
        </p:spPr>
        <p:txBody>
          <a:bodyPr/>
          <a:lstStyle/>
          <a:p>
            <a:r>
              <a:rPr lang="en-US" sz="4800" cap="none" dirty="0" smtClean="0"/>
              <a:t>We are obliged to maintain </a:t>
            </a:r>
            <a:r>
              <a:rPr lang="en-US" sz="4800" cap="none" dirty="0" smtClean="0">
                <a:solidFill>
                  <a:srgbClr val="FFFF00"/>
                </a:solidFill>
              </a:rPr>
              <a:t>fidelity</a:t>
            </a:r>
            <a:r>
              <a:rPr lang="en-US" sz="4800" cap="none" dirty="0" smtClean="0"/>
              <a:t>, a faithfulness to our commitment</a:t>
            </a:r>
            <a:r>
              <a:rPr lang="en-US" dirty="0" smtClean="0"/>
              <a:t>s</a:t>
            </a:r>
            <a:r>
              <a:rPr lang="en-US" dirty="0" smtClean="0"/>
              <a:t>.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r>
              <a:rPr lang="en-US" sz="1800" dirty="0" smtClean="0"/>
              <a:t>www.Misstep.org (via google images)</a:t>
            </a:r>
            <a:endParaRPr lang="en-US" sz="1800" dirty="0"/>
          </a:p>
        </p:txBody>
      </p:sp>
      <p:pic>
        <p:nvPicPr>
          <p:cNvPr id="4099" name="Picture 3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27088" y="2921397"/>
            <a:ext cx="3298825" cy="24741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Content Placeholder 1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white">
                    <a:tint val="75000"/>
                    <a:alpha val="60000"/>
                  </a:prstClr>
                </a:solidFill>
              </a:rPr>
              <a:t>(c) LPdF 2019</a:t>
            </a:r>
            <a:endParaRPr 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877E6C-37CB-4718-B480-143F971E2B38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30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35066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857922" y="5030258"/>
            <a:ext cx="7924800" cy="1143000"/>
          </a:xfrm>
        </p:spPr>
        <p:txBody>
          <a:bodyPr>
            <a:normAutofit fontScale="90000"/>
          </a:bodyPr>
          <a:lstStyle/>
          <a:p>
            <a:r>
              <a:rPr lang="en-US" sz="4900" cap="none" dirty="0" smtClean="0"/>
              <a:t>Our behavior is expected to exhibit </a:t>
            </a:r>
            <a:r>
              <a:rPr lang="en-US" sz="4900" cap="none" dirty="0" smtClean="0">
                <a:solidFill>
                  <a:srgbClr val="FFFF00"/>
                </a:solidFill>
              </a:rPr>
              <a:t>beneficence</a:t>
            </a:r>
            <a:r>
              <a:rPr lang="en-US" sz="4900" cap="none" dirty="0" smtClean="0"/>
              <a:t>, our actions should benefit others</a:t>
            </a:r>
            <a:br>
              <a:rPr lang="en-US" sz="4900" cap="none" dirty="0" smtClean="0"/>
            </a:br>
            <a:r>
              <a:rPr lang="en-US" sz="4900" cap="none" dirty="0" smtClean="0"/>
              <a:t/>
            </a:r>
            <a:br>
              <a:rPr lang="en-US" sz="4900" cap="none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r>
              <a:rPr lang="en-US" sz="2000" dirty="0" smtClean="0"/>
              <a:t>visitmuncie.org (via google images)</a:t>
            </a:r>
            <a:endParaRPr lang="en-US" sz="2000" dirty="0"/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335585" y="2635250"/>
            <a:ext cx="4762500" cy="3171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white">
                    <a:tint val="75000"/>
                    <a:alpha val="60000"/>
                  </a:prstClr>
                </a:solidFill>
              </a:rPr>
              <a:t>(c) LPdF 2019</a:t>
            </a:r>
            <a:endParaRPr 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877E6C-37CB-4718-B480-143F971E2B38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31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9" name="Picture Placeholder 5"/>
          <p:cNvSpPr txBox="1">
            <a:spLocks/>
          </p:cNvSpPr>
          <p:nvPr/>
        </p:nvSpPr>
        <p:spPr>
          <a:xfrm>
            <a:off x="792480" y="457200"/>
            <a:ext cx="6620968" cy="48006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</p:sp>
    </p:spTree>
    <p:extLst>
      <p:ext uri="{BB962C8B-B14F-4D97-AF65-F5344CB8AC3E}">
        <p14:creationId xmlns:p14="http://schemas.microsoft.com/office/powerpoint/2010/main" val="22461657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580913" y="4855808"/>
            <a:ext cx="8014244" cy="1400530"/>
          </a:xfrm>
        </p:spPr>
        <p:txBody>
          <a:bodyPr/>
          <a:lstStyle/>
          <a:p>
            <a:r>
              <a:rPr lang="en-US" sz="4400" cap="none" dirty="0" smtClean="0"/>
              <a:t>We should adhere to concept of </a:t>
            </a:r>
            <a:r>
              <a:rPr lang="en-US" sz="4400" cap="none" dirty="0" smtClean="0">
                <a:solidFill>
                  <a:srgbClr val="FFFF00"/>
                </a:solidFill>
              </a:rPr>
              <a:t>nonmaleficence</a:t>
            </a:r>
            <a:r>
              <a:rPr lang="en-US" dirty="0" smtClean="0">
                <a:solidFill>
                  <a:srgbClr val="FFFF00"/>
                </a:solidFill>
              </a:rPr>
              <a:t/>
            </a:r>
            <a:br>
              <a:rPr lang="en-US" dirty="0" smtClean="0">
                <a:solidFill>
                  <a:srgbClr val="FFFF00"/>
                </a:solidFill>
              </a:rPr>
            </a:br>
            <a:r>
              <a:rPr lang="en-US" dirty="0">
                <a:solidFill>
                  <a:srgbClr val="FFFF00"/>
                </a:solidFill>
              </a:rPr>
              <a:t/>
            </a:r>
            <a:br>
              <a:rPr lang="en-US" dirty="0">
                <a:solidFill>
                  <a:srgbClr val="FFFF00"/>
                </a:solidFill>
              </a:rPr>
            </a:br>
            <a:r>
              <a:rPr lang="en-US" dirty="0" smtClean="0">
                <a:solidFill>
                  <a:srgbClr val="FFFF00"/>
                </a:solidFill>
              </a:rPr>
              <a:t/>
            </a:r>
            <a:br>
              <a:rPr lang="en-US" dirty="0" smtClean="0">
                <a:solidFill>
                  <a:srgbClr val="FFFF00"/>
                </a:solidFill>
              </a:rPr>
            </a:br>
            <a:r>
              <a:rPr lang="en-US" dirty="0">
                <a:solidFill>
                  <a:srgbClr val="FFFF00"/>
                </a:solidFill>
              </a:rPr>
              <a:t/>
            </a:r>
            <a:br>
              <a:rPr lang="en-US" dirty="0">
                <a:solidFill>
                  <a:srgbClr val="FFFF00"/>
                </a:solidFill>
              </a:rPr>
            </a:br>
            <a:r>
              <a:rPr lang="en-US" dirty="0" smtClean="0">
                <a:solidFill>
                  <a:srgbClr val="FFFF00"/>
                </a:solidFill>
              </a:rPr>
              <a:t/>
            </a:r>
            <a:br>
              <a:rPr lang="en-US" dirty="0" smtClean="0">
                <a:solidFill>
                  <a:srgbClr val="FFFF00"/>
                </a:solidFill>
              </a:rPr>
            </a:br>
            <a:r>
              <a:rPr lang="en-US" dirty="0">
                <a:solidFill>
                  <a:srgbClr val="FFFF00"/>
                </a:solidFill>
              </a:rPr>
              <a:t/>
            </a:r>
            <a:br>
              <a:rPr lang="en-US" dirty="0">
                <a:solidFill>
                  <a:srgbClr val="FFFF00"/>
                </a:solidFill>
              </a:rPr>
            </a:br>
            <a:r>
              <a:rPr lang="en-US" dirty="0" smtClean="0">
                <a:solidFill>
                  <a:srgbClr val="FFFF00"/>
                </a:solidFill>
              </a:rPr>
              <a:t/>
            </a:r>
            <a:br>
              <a:rPr lang="en-US" dirty="0" smtClean="0">
                <a:solidFill>
                  <a:srgbClr val="FFFF00"/>
                </a:solidFill>
              </a:rPr>
            </a:br>
            <a:r>
              <a:rPr lang="en-US" dirty="0">
                <a:solidFill>
                  <a:srgbClr val="FFFF00"/>
                </a:solidFill>
              </a:rPr>
              <a:t/>
            </a:r>
            <a:br>
              <a:rPr lang="en-US" dirty="0">
                <a:solidFill>
                  <a:srgbClr val="FFFF00"/>
                </a:solidFill>
              </a:rPr>
            </a:br>
            <a:r>
              <a:rPr lang="en-US" sz="1800" dirty="0" smtClean="0">
                <a:solidFill>
                  <a:srgbClr val="FFFF00"/>
                </a:solidFill>
                <a:hlinkClick r:id="rId3"/>
              </a:rPr>
              <a:t>www.beyondmed.com</a:t>
            </a:r>
            <a:r>
              <a:rPr lang="en-US" sz="1800" dirty="0" smtClean="0">
                <a:solidFill>
                  <a:srgbClr val="FFFF00"/>
                </a:solidFill>
              </a:rPr>
              <a:t> (via google images)</a:t>
            </a:r>
            <a:endParaRPr lang="en-US" sz="1800" dirty="0"/>
          </a:p>
        </p:txBody>
      </p:sp>
      <p:pic>
        <p:nvPicPr>
          <p:cNvPr id="5123" name="Picture 3"/>
          <p:cNvPicPr>
            <a:picLocks noGrp="1" noChangeAspect="1" noChangeArrowheads="1"/>
          </p:cNvPicPr>
          <p:nvPr>
            <p:ph sz="half"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3400" y="2286000"/>
            <a:ext cx="2705100" cy="3467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Content Placeholder 1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endParaRPr lang="en-US" sz="1600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white">
                    <a:tint val="75000"/>
                    <a:alpha val="60000"/>
                  </a:prstClr>
                </a:solidFill>
              </a:rPr>
              <a:t>(c) LPdF 2019</a:t>
            </a:r>
            <a:endParaRPr 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877E6C-37CB-4718-B480-143F971E2B38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32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33106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200" cap="none" dirty="0" smtClean="0">
                <a:solidFill>
                  <a:srgbClr val="FFC000"/>
                </a:solidFill>
              </a:rPr>
              <a:t>Four Principles of Ethics</a:t>
            </a:r>
            <a:endParaRPr lang="en-US" sz="4200" cap="none" dirty="0">
              <a:solidFill>
                <a:srgbClr val="FFC000"/>
              </a:solidFill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idx="4294967295"/>
          </p:nvPr>
        </p:nvSpPr>
        <p:spPr>
          <a:xfrm>
            <a:off x="457200" y="1524000"/>
            <a:ext cx="8229600" cy="4525963"/>
          </a:xfrm>
          <a:prstGeom prst="rect">
            <a:avLst/>
          </a:prstGeom>
        </p:spPr>
        <p:txBody>
          <a:bodyPr/>
          <a:lstStyle/>
          <a:p>
            <a:pPr marL="571500" indent="-571500">
              <a:buFont typeface="+mj-lt"/>
              <a:buAutoNum type="romanUcPeriod"/>
            </a:pPr>
            <a:r>
              <a:rPr lang="en-US" sz="3400" dirty="0" smtClean="0"/>
              <a:t>responsibility </a:t>
            </a:r>
            <a:r>
              <a:rPr lang="en-US" sz="3400" dirty="0"/>
              <a:t>to </a:t>
            </a:r>
            <a:r>
              <a:rPr lang="en-US" sz="3400" dirty="0">
                <a:solidFill>
                  <a:srgbClr val="FFC000"/>
                </a:solidFill>
              </a:rPr>
              <a:t>persons served </a:t>
            </a:r>
            <a:r>
              <a:rPr lang="en-US" sz="3400" dirty="0"/>
              <a:t>professionally and to research participants, both human and </a:t>
            </a:r>
            <a:r>
              <a:rPr lang="en-US" sz="3400" dirty="0" smtClean="0"/>
              <a:t>animal</a:t>
            </a:r>
            <a:endParaRPr lang="en-US" sz="3400" dirty="0"/>
          </a:p>
          <a:p>
            <a:pPr marL="571500" indent="-571500">
              <a:buFont typeface="+mj-lt"/>
              <a:buAutoNum type="romanUcPeriod"/>
            </a:pPr>
            <a:r>
              <a:rPr lang="en-US" sz="3400" dirty="0" smtClean="0"/>
              <a:t>responsibility </a:t>
            </a:r>
            <a:r>
              <a:rPr lang="en-US" sz="3400" dirty="0"/>
              <a:t>for one's </a:t>
            </a:r>
            <a:r>
              <a:rPr lang="en-US" sz="3400" dirty="0">
                <a:solidFill>
                  <a:srgbClr val="FFC000"/>
                </a:solidFill>
              </a:rPr>
              <a:t>professional </a:t>
            </a:r>
            <a:r>
              <a:rPr lang="en-US" sz="3400" dirty="0" smtClean="0">
                <a:solidFill>
                  <a:srgbClr val="FFC000"/>
                </a:solidFill>
              </a:rPr>
              <a:t>competence</a:t>
            </a:r>
          </a:p>
          <a:p>
            <a:pPr marL="571500" indent="-571500">
              <a:buFont typeface="+mj-lt"/>
              <a:buAutoNum type="romanUcPeriod"/>
            </a:pPr>
            <a:r>
              <a:rPr lang="en-US" sz="3400" dirty="0" smtClean="0"/>
              <a:t>responsibility </a:t>
            </a:r>
            <a:r>
              <a:rPr lang="en-US" sz="3400" dirty="0"/>
              <a:t>to the </a:t>
            </a:r>
            <a:r>
              <a:rPr lang="en-US" sz="3400" dirty="0">
                <a:solidFill>
                  <a:srgbClr val="FFC000"/>
                </a:solidFill>
              </a:rPr>
              <a:t>public</a:t>
            </a:r>
            <a:r>
              <a:rPr lang="en-US" sz="3400" dirty="0"/>
              <a:t>; and </a:t>
            </a:r>
            <a:endParaRPr lang="en-US" sz="3400" dirty="0" smtClean="0"/>
          </a:p>
          <a:p>
            <a:pPr marL="571500" indent="-571500">
              <a:buFont typeface="+mj-lt"/>
              <a:buAutoNum type="romanUcPeriod"/>
            </a:pPr>
            <a:r>
              <a:rPr lang="en-US" sz="3400" dirty="0" smtClean="0"/>
              <a:t>responsibility </a:t>
            </a:r>
            <a:r>
              <a:rPr lang="en-US" sz="3400" dirty="0"/>
              <a:t>for </a:t>
            </a:r>
            <a:r>
              <a:rPr lang="en-US" sz="3400" dirty="0">
                <a:solidFill>
                  <a:srgbClr val="FFC000"/>
                </a:solidFill>
              </a:rPr>
              <a:t>professional relationships</a:t>
            </a:r>
            <a:r>
              <a:rPr lang="en-US" sz="3400" dirty="0"/>
              <a:t>.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srgbClr val="FFFFFF"/>
                </a:solidFill>
              </a:rPr>
              <a:t>(c) LPdF 2019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7DFD27-1D04-435A-85ED-59E5806AAC61}" type="slidenum">
              <a:rPr lang="en-US" smtClean="0">
                <a:solidFill>
                  <a:srgbClr val="FFFFFF"/>
                </a:solidFill>
              </a:rPr>
              <a:pPr/>
              <a:t>33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02411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Principle I: Responsibility to the persons served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457200" y="1981200"/>
            <a:ext cx="8534400" cy="5211763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rPr lang="en-US" sz="2800" dirty="0" smtClean="0"/>
              <a:t>Provide services competently </a:t>
            </a:r>
          </a:p>
          <a:p>
            <a:r>
              <a:rPr lang="en-US" sz="2800" dirty="0" smtClean="0"/>
              <a:t>Use every resource, including referral, to ensure high quality service is provided</a:t>
            </a:r>
          </a:p>
          <a:p>
            <a:r>
              <a:rPr lang="en-US" sz="2800" dirty="0" smtClean="0"/>
              <a:t>Shall not discriminate</a:t>
            </a:r>
          </a:p>
          <a:p>
            <a:r>
              <a:rPr lang="en-US" sz="2800" dirty="0" smtClean="0"/>
              <a:t>Shall not misrepresent credentials of persons under supervision</a:t>
            </a:r>
          </a:p>
          <a:p>
            <a:r>
              <a:rPr lang="en-US" sz="2800" dirty="0" smtClean="0"/>
              <a:t>Shall not delegate tasks that require unique skills</a:t>
            </a:r>
          </a:p>
          <a:p>
            <a:r>
              <a:rPr lang="en-US" sz="2800" dirty="0" smtClean="0"/>
              <a:t>Shall not guarantee results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(c) LPdF 2019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877E6C-37CB-4718-B480-143F971E2B38}" type="slidenum">
              <a:rPr lang="en-US" smtClean="0"/>
              <a:pPr/>
              <a:t>34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415210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304800" y="685800"/>
            <a:ext cx="8229600" cy="3840163"/>
          </a:xfrm>
          <a:prstGeom prst="rect">
            <a:avLst/>
          </a:prstGeom>
        </p:spPr>
        <p:txBody>
          <a:bodyPr>
            <a:noAutofit/>
          </a:bodyPr>
          <a:lstStyle/>
          <a:p>
            <a:r>
              <a:rPr lang="en-US" sz="2600" dirty="0" smtClean="0"/>
              <a:t>Maintain and secure records</a:t>
            </a:r>
          </a:p>
          <a:p>
            <a:r>
              <a:rPr lang="en-US" sz="2600" dirty="0" smtClean="0"/>
              <a:t>Shall not reveal professional or personal information without authorization</a:t>
            </a:r>
          </a:p>
          <a:p>
            <a:r>
              <a:rPr lang="en-US" sz="2600" dirty="0" smtClean="0"/>
              <a:t>Shall accurately bill for services and products dispensed</a:t>
            </a:r>
          </a:p>
          <a:p>
            <a:r>
              <a:rPr lang="en-US" sz="2600" dirty="0" smtClean="0"/>
              <a:t>Seek professional assistance if affected by substance abuse, addiction, or health-related conditions, or, when appropriate, withdraw from practice</a:t>
            </a:r>
          </a:p>
          <a:p>
            <a:r>
              <a:rPr lang="en-US" sz="2600" dirty="0" smtClean="0"/>
              <a:t>Shall not discontinue services without reasonable notice</a:t>
            </a:r>
          </a:p>
          <a:p>
            <a:r>
              <a:rPr lang="en-US" sz="2800" dirty="0" smtClean="0"/>
              <a:t>….</a:t>
            </a:r>
          </a:p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(c) LPdF 2019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877E6C-37CB-4718-B480-143F971E2B38}" type="slidenum">
              <a:rPr lang="en-US" smtClean="0"/>
              <a:pPr/>
              <a:t>35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558383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Principle II:  Professional Competence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457200" y="1905000"/>
            <a:ext cx="8229600" cy="4221163"/>
          </a:xfrm>
          <a:prstGeom prst="rect">
            <a:avLst/>
          </a:prstGeom>
        </p:spPr>
        <p:txBody>
          <a:bodyPr>
            <a:noAutofit/>
          </a:bodyPr>
          <a:lstStyle/>
          <a:p>
            <a:r>
              <a:rPr lang="en-US" sz="2500" dirty="0" smtClean="0"/>
              <a:t>Engage in provision of services only when hold appropriate CCC</a:t>
            </a:r>
          </a:p>
          <a:p>
            <a:r>
              <a:rPr lang="en-US" sz="2500" dirty="0" smtClean="0"/>
              <a:t>Engage in only those aspects of the professions that are within the scope of practice and individual competence</a:t>
            </a:r>
          </a:p>
          <a:p>
            <a:r>
              <a:rPr lang="en-US" sz="2500" dirty="0" smtClean="0"/>
              <a:t>Engage in lifelong learning</a:t>
            </a:r>
          </a:p>
          <a:p>
            <a:r>
              <a:rPr lang="en-US" sz="2500" dirty="0" smtClean="0"/>
              <a:t>Shall not permit staff to provide services or conduct research that exceed competence ...</a:t>
            </a:r>
          </a:p>
          <a:p>
            <a:r>
              <a:rPr lang="en-US" sz="2500" dirty="0" smtClean="0"/>
              <a:t>Ensure any technology and instrumentation is in working order and properly calibrated </a:t>
            </a:r>
          </a:p>
          <a:p>
            <a:r>
              <a:rPr lang="en-US" sz="2500" dirty="0" smtClean="0"/>
              <a:t>…</a:t>
            </a:r>
            <a:endParaRPr lang="en-US" sz="250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(c) LPdF 2019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877E6C-37CB-4718-B480-143F971E2B38}" type="slidenum">
              <a:rPr lang="en-US" smtClean="0"/>
              <a:pPr/>
              <a:t>36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332685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Principle III:   Responsibility to the Public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381000" y="1905000"/>
            <a:ext cx="8305800" cy="4571999"/>
          </a:xfrm>
          <a:prstGeom prst="rect">
            <a:avLst/>
          </a:prstGeom>
        </p:spPr>
        <p:txBody>
          <a:bodyPr>
            <a:normAutofit fontScale="40000" lnSpcReduction="20000"/>
          </a:bodyPr>
          <a:lstStyle/>
          <a:p>
            <a:r>
              <a:rPr lang="en-US" sz="6000" dirty="0" smtClean="0"/>
              <a:t>Shall not misrepresent credentials, competence, education, …</a:t>
            </a:r>
          </a:p>
          <a:p>
            <a:r>
              <a:rPr lang="en-US" sz="6000" dirty="0" smtClean="0"/>
              <a:t>Shall not participate in a conflict of interest</a:t>
            </a:r>
          </a:p>
          <a:p>
            <a:r>
              <a:rPr lang="en-US" sz="6000" dirty="0" smtClean="0"/>
              <a:t>Shall not refer based on personal interest</a:t>
            </a:r>
          </a:p>
          <a:p>
            <a:r>
              <a:rPr lang="en-US" sz="6000" dirty="0" smtClean="0"/>
              <a:t>Shall not misrepresent research, diagnostic information, services, results of service, products dispensed</a:t>
            </a:r>
          </a:p>
          <a:p>
            <a:r>
              <a:rPr lang="en-US" sz="6000" dirty="0" smtClean="0"/>
              <a:t>Shall not defraud in connection with payment, reimbursement, grants, research</a:t>
            </a:r>
          </a:p>
          <a:p>
            <a:r>
              <a:rPr lang="en-US" sz="6000" dirty="0" smtClean="0"/>
              <a:t>Shall adhere to professional standards in statements to the public</a:t>
            </a:r>
          </a:p>
          <a:p>
            <a:r>
              <a:rPr lang="en-US" sz="6000" dirty="0" smtClean="0"/>
              <a:t>… </a:t>
            </a:r>
          </a:p>
          <a:p>
            <a:endParaRPr lang="en-US" sz="2600" dirty="0" smtClean="0"/>
          </a:p>
          <a:p>
            <a:endParaRPr lang="en-US" sz="2800" dirty="0" smtClean="0"/>
          </a:p>
          <a:p>
            <a:endParaRPr lang="en-US" sz="280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(c) LPdF 2019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877E6C-37CB-4718-B480-143F971E2B38}" type="slidenum">
              <a:rPr lang="en-US" smtClean="0"/>
              <a:pPr/>
              <a:t>37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489198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228600" y="152400"/>
            <a:ext cx="7055380" cy="1400530"/>
          </a:xfrm>
        </p:spPr>
        <p:txBody>
          <a:bodyPr>
            <a:normAutofit/>
          </a:bodyPr>
          <a:lstStyle/>
          <a:p>
            <a:r>
              <a:rPr lang="en-US" dirty="0" smtClean="0"/>
              <a:t>Principle IV:   Responsibility to the Professions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457200" y="1676400"/>
            <a:ext cx="8012724" cy="4343400"/>
          </a:xfrm>
          <a:prstGeom prst="rect">
            <a:avLst/>
          </a:prstGeom>
        </p:spPr>
        <p:txBody>
          <a:bodyPr>
            <a:noAutofit/>
          </a:bodyPr>
          <a:lstStyle/>
          <a:p>
            <a:r>
              <a:rPr lang="en-US" sz="2200" dirty="0" smtClean="0"/>
              <a:t>Shall work collaboratively in the profession and with other professions</a:t>
            </a:r>
          </a:p>
          <a:p>
            <a:r>
              <a:rPr lang="en-US" sz="2200" dirty="0" smtClean="0"/>
              <a:t>Exercises independent judgement</a:t>
            </a:r>
          </a:p>
          <a:p>
            <a:r>
              <a:rPr lang="en-US" sz="2200" dirty="0" smtClean="0"/>
              <a:t>No knowingly permit anyone supervised from violating Code of Ethics</a:t>
            </a:r>
          </a:p>
          <a:p>
            <a:r>
              <a:rPr lang="en-US" sz="2200" dirty="0" smtClean="0"/>
              <a:t>Shall not engage in dishonesty, fraud, deceit, misrepresentation</a:t>
            </a:r>
          </a:p>
          <a:p>
            <a:r>
              <a:rPr lang="en-US" sz="2200" dirty="0" smtClean="0"/>
              <a:t>Shall not engage in any form of harassment</a:t>
            </a:r>
          </a:p>
          <a:p>
            <a:r>
              <a:rPr lang="en-US" sz="2200" dirty="0" smtClean="0"/>
              <a:t>Reference sources appropriately</a:t>
            </a:r>
          </a:p>
          <a:p>
            <a:r>
              <a:rPr lang="en-US" sz="2200" dirty="0" smtClean="0"/>
              <a:t>Shall not discriminate in relationships</a:t>
            </a:r>
          </a:p>
          <a:p>
            <a:r>
              <a:rPr lang="en-US" sz="2200" dirty="0" smtClean="0"/>
              <a:t>Shall  report members who may have violated the Code of Ethics …</a:t>
            </a:r>
            <a:endParaRPr lang="en-US" sz="220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(c) LPdF 2019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877E6C-37CB-4718-B480-143F971E2B38}" type="slidenum">
              <a:rPr lang="en-US" smtClean="0"/>
              <a:pPr/>
              <a:t>38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228121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idx="1"/>
          </p:nvPr>
        </p:nvSpPr>
        <p:spPr>
          <a:xfrm>
            <a:off x="609599" y="-76200"/>
            <a:ext cx="7885113" cy="4953000"/>
          </a:xfrm>
        </p:spPr>
        <p:txBody>
          <a:bodyPr>
            <a:normAutofit/>
          </a:bodyPr>
          <a:lstStyle/>
          <a:p>
            <a:r>
              <a:rPr lang="en-US" sz="3600" dirty="0" smtClean="0">
                <a:solidFill>
                  <a:schemeClr val="tx2">
                    <a:lumMod val="40000"/>
                    <a:lumOff val="60000"/>
                  </a:schemeClr>
                </a:solidFill>
              </a:rPr>
              <a:t>We recognize that our decisions and actions reflect not only upon our individual reputations but also upon the reputation of the university.  </a:t>
            </a:r>
            <a:endParaRPr lang="en-US" sz="3600" dirty="0" smtClean="0">
              <a:solidFill>
                <a:schemeClr val="tx2">
                  <a:lumMod val="40000"/>
                  <a:lumOff val="60000"/>
                </a:schemeClr>
              </a:solidFill>
            </a:endParaRPr>
          </a:p>
          <a:p>
            <a:r>
              <a:rPr lang="en-US" sz="3600" dirty="0" smtClean="0">
                <a:solidFill>
                  <a:schemeClr val="tx2">
                    <a:lumMod val="40000"/>
                    <a:lumOff val="60000"/>
                  </a:schemeClr>
                </a:solidFill>
              </a:rPr>
              <a:t>Our </a:t>
            </a:r>
            <a:r>
              <a:rPr lang="en-US" sz="3600" dirty="0" smtClean="0">
                <a:solidFill>
                  <a:schemeClr val="tx2">
                    <a:lumMod val="40000"/>
                    <a:lumOff val="60000"/>
                  </a:schemeClr>
                </a:solidFill>
              </a:rPr>
              <a:t>actions will be guided by these ethical principles even when confronted by personal, professional, social, or economic pressures.</a:t>
            </a:r>
          </a:p>
          <a:p>
            <a:r>
              <a:rPr lang="en-US" dirty="0" smtClean="0"/>
              <a:t>VCU Code of Conduct, 2013</a:t>
            </a:r>
            <a:endParaRPr lang="en-US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(c) LPdF 2019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7DFD27-1D04-435A-85ED-59E5806AAC61}" type="slidenum">
              <a:rPr lang="en-US" smtClean="0"/>
              <a:t>39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85817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Objectives - </a:t>
            </a:r>
            <a:r>
              <a:rPr lang="en-US" cap="none" dirty="0" smtClean="0"/>
              <a:t>The participant will be able to 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>
            <a:noAutofit/>
          </a:bodyPr>
          <a:lstStyle/>
          <a:p>
            <a:pPr marL="514350" indent="-514350">
              <a:buAutoNum type="arabicPeriod"/>
            </a:pPr>
            <a:r>
              <a:rPr lang="en-US" sz="3200" kern="1200" spc="30" baseline="0" dirty="0" smtClean="0">
                <a:solidFill>
                  <a:schemeClr val="tx1"/>
                </a:solidFill>
                <a:effectLst/>
              </a:rPr>
              <a:t>describe the concept of willful blindness.</a:t>
            </a:r>
          </a:p>
          <a:p>
            <a:pPr marL="514350" indent="-514350">
              <a:buFont typeface="Arial" pitchFamily="34" charset="0"/>
              <a:buAutoNum type="arabicPeriod"/>
            </a:pPr>
            <a:r>
              <a:rPr lang="en-US" sz="3200" dirty="0"/>
              <a:t>The participant will be able to identify one or more examples of willful blindness in the fields of communication sciences and disorders.</a:t>
            </a:r>
          </a:p>
          <a:p>
            <a:pPr marL="514350" indent="-514350">
              <a:buAutoNum type="arabicPeriod"/>
            </a:pPr>
            <a:r>
              <a:rPr lang="en-US" sz="3200" kern="1200" spc="30" baseline="0" dirty="0" smtClean="0">
                <a:solidFill>
                  <a:schemeClr val="tx1"/>
                </a:solidFill>
                <a:effectLst/>
              </a:rPr>
              <a:t>use </a:t>
            </a:r>
            <a:r>
              <a:rPr lang="en-US" sz="3200" kern="1200" spc="30" baseline="0" dirty="0" smtClean="0">
                <a:solidFill>
                  <a:schemeClr val="tx1"/>
                </a:solidFill>
                <a:effectLst/>
              </a:rPr>
              <a:t>strategies to minimize the influence of willful blindness </a:t>
            </a:r>
            <a:r>
              <a:rPr lang="en-US" sz="3200" dirty="0" smtClean="0"/>
              <a:t>to </a:t>
            </a:r>
            <a:r>
              <a:rPr lang="en-US" sz="3200" kern="1200" spc="30" baseline="0" dirty="0" smtClean="0">
                <a:solidFill>
                  <a:schemeClr val="tx1"/>
                </a:solidFill>
                <a:effectLst/>
              </a:rPr>
              <a:t>resolve ethical dilemmas faced in </a:t>
            </a:r>
            <a:r>
              <a:rPr lang="en-US" sz="3200" dirty="0" smtClean="0"/>
              <a:t>work </a:t>
            </a:r>
            <a:r>
              <a:rPr lang="en-US" sz="3200" kern="1200" spc="30" baseline="0" dirty="0" smtClean="0">
                <a:solidFill>
                  <a:schemeClr val="tx1"/>
                </a:solidFill>
                <a:effectLst/>
              </a:rPr>
              <a:t>settings.</a:t>
            </a:r>
          </a:p>
          <a:p>
            <a:pPr marL="0" indent="0">
              <a:buNone/>
            </a:pPr>
            <a:endParaRPr lang="en-US" sz="32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(c) LPdF 2019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7DFD27-1D04-435A-85ED-59E5806AAC61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878606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(c) LPdF 2019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7DFD27-1D04-435A-85ED-59E5806AAC61}" type="slidenum">
              <a:rPr lang="en-US" smtClean="0"/>
              <a:t>40</a:t>
            </a:fld>
            <a:endParaRPr lang="en-US" dirty="0"/>
          </a:p>
        </p:txBody>
      </p:sp>
      <p:sp>
        <p:nvSpPr>
          <p:cNvPr id="8" name="Subtitle 7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Title 5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4000" cap="none" dirty="0" smtClean="0"/>
              <a:t>View any </a:t>
            </a:r>
            <a:r>
              <a:rPr lang="en-US" sz="4000" cap="none" dirty="0" smtClean="0"/>
              <a:t>work </a:t>
            </a:r>
            <a:r>
              <a:rPr lang="en-US" sz="4000" cap="none" dirty="0" smtClean="0"/>
              <a:t>decision as a potential ethical decision</a:t>
            </a:r>
            <a:endParaRPr lang="en-US" sz="4000" cap="none" dirty="0"/>
          </a:p>
        </p:txBody>
      </p:sp>
    </p:spTree>
    <p:extLst>
      <p:ext uri="{BB962C8B-B14F-4D97-AF65-F5344CB8AC3E}">
        <p14:creationId xmlns:p14="http://schemas.microsoft.com/office/powerpoint/2010/main" val="719706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609600" y="274637"/>
            <a:ext cx="7924800" cy="1995487"/>
          </a:xfrm>
        </p:spPr>
        <p:txBody>
          <a:bodyPr/>
          <a:lstStyle/>
          <a:p>
            <a:r>
              <a:rPr lang="en-US" sz="4400" cap="none" dirty="0" smtClean="0"/>
              <a:t>Ethical dilemmas can be resolved through use of an ethical decision-making approach</a:t>
            </a:r>
            <a:endParaRPr lang="en-US" sz="4400" cap="none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white">
                    <a:tint val="75000"/>
                    <a:alpha val="60000"/>
                  </a:prstClr>
                </a:solidFill>
              </a:rPr>
              <a:t>(c) LPdF 2019</a:t>
            </a:r>
            <a:endParaRPr 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C81BAF-FCB7-4659-AA36-CAAD33CDED01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41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4294967295"/>
          </p:nvPr>
        </p:nvSpPr>
        <p:spPr>
          <a:xfrm>
            <a:off x="3276600" y="5638800"/>
            <a:ext cx="5867400" cy="838200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dirty="0" smtClean="0"/>
              <a:t>Model adapted from Chabon (2007), Irwin, et al (2007), Purtilo &amp; Doherty (2011), VCU (2013)</a:t>
            </a:r>
          </a:p>
          <a:p>
            <a:pPr marL="0" indent="0">
              <a:buNone/>
            </a:pPr>
            <a:r>
              <a:rPr lang="en-US" dirty="0" smtClean="0"/>
              <a:t>Image from nursetogether.com, via google images</a:t>
            </a:r>
            <a:endParaRPr lang="en-US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1400" y="2514600"/>
            <a:ext cx="3914775" cy="29323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921524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800600"/>
            <a:ext cx="7924800" cy="1143000"/>
          </a:xfrm>
        </p:spPr>
        <p:txBody>
          <a:bodyPr>
            <a:normAutofit fontScale="90000"/>
          </a:bodyPr>
          <a:lstStyle/>
          <a:p>
            <a:r>
              <a:rPr lang="en-US" sz="4900" cap="none" dirty="0" smtClean="0"/>
              <a:t>The purpose is to create a </a:t>
            </a:r>
            <a:r>
              <a:rPr lang="en-US" sz="4900" cap="none" dirty="0" smtClean="0">
                <a:solidFill>
                  <a:srgbClr val="FFFF00"/>
                </a:solidFill>
              </a:rPr>
              <a:t>“win-win” </a:t>
            </a:r>
            <a:r>
              <a:rPr lang="en-US" sz="4900" cap="none" dirty="0" smtClean="0"/>
              <a:t>situation, through understanding the issues related to the situation and constructing a solution.</a:t>
            </a:r>
            <a:br>
              <a:rPr lang="en-US" sz="4900" cap="none" dirty="0" smtClean="0"/>
            </a:br>
            <a:r>
              <a:rPr lang="en-US" sz="4900" cap="none" dirty="0" smtClean="0"/>
              <a:t/>
            </a:r>
            <a:br>
              <a:rPr lang="en-US" sz="4900" cap="none" dirty="0" smtClean="0"/>
            </a:br>
            <a:r>
              <a:rPr lang="en-US" sz="4900" cap="none" dirty="0" smtClean="0"/>
              <a:t/>
            </a:r>
            <a:br>
              <a:rPr lang="en-US" sz="4900" cap="none" dirty="0" smtClean="0"/>
            </a:br>
            <a:r>
              <a:rPr lang="en-US" sz="4900" cap="none" dirty="0" smtClean="0"/>
              <a:t/>
            </a:r>
            <a:br>
              <a:rPr lang="en-US" sz="4900" cap="none" dirty="0" smtClean="0"/>
            </a:b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sz="2000" dirty="0" smtClean="0"/>
              <a:t>Sueschade.com (via google images)</a:t>
            </a:r>
            <a:endParaRPr lang="en-US" sz="2000" dirty="0"/>
          </a:p>
        </p:txBody>
      </p:sp>
      <p:pic>
        <p:nvPicPr>
          <p:cNvPr id="921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266950" y="2990850"/>
            <a:ext cx="6191250" cy="2381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white">
                    <a:tint val="75000"/>
                    <a:alpha val="60000"/>
                  </a:prstClr>
                </a:solidFill>
              </a:rPr>
              <a:t>(c) LPdF 2019</a:t>
            </a:r>
            <a:endParaRPr 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46EC9C-2F6C-4F89-865E-68EBCB5D99B0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42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62301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>
              <a:solidFill>
                <a:srgbClr val="FFC000"/>
              </a:solidFill>
            </a:endParaRPr>
          </a:p>
        </p:txBody>
      </p:sp>
      <p:pic>
        <p:nvPicPr>
          <p:cNvPr id="11267" name="Picture 3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83062"/>
            <a:ext cx="9020631" cy="69410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685800" y="533400"/>
            <a:ext cx="39624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solidFill>
                  <a:schemeClr val="bg1"/>
                </a:solidFill>
              </a:rPr>
              <a:t>Ethical Decision-Making</a:t>
            </a:r>
            <a:endParaRPr lang="en-US" sz="4000" b="1" dirty="0">
              <a:solidFill>
                <a:schemeClr val="bg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482269" y="6025027"/>
            <a:ext cx="17981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Power-deFur, 2013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(c) LPdF 2019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7DFD27-1D04-435A-85ED-59E5806AAC61}" type="slidenum">
              <a:rPr lang="en-US" smtClean="0"/>
              <a:t>43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940260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838200" y="5486400"/>
            <a:ext cx="7924800" cy="1143000"/>
          </a:xfrm>
        </p:spPr>
        <p:txBody>
          <a:bodyPr/>
          <a:lstStyle/>
          <a:p>
            <a:r>
              <a:rPr lang="en-US" sz="4400" cap="none" dirty="0" smtClean="0">
                <a:solidFill>
                  <a:srgbClr val="FFFF00"/>
                </a:solidFill>
              </a:rPr>
              <a:t>Step 1:  </a:t>
            </a:r>
            <a:r>
              <a:rPr lang="en-US" sz="4400" cap="none" dirty="0" smtClean="0"/>
              <a:t>Get The Story Straight.</a:t>
            </a:r>
            <a:r>
              <a:rPr lang="en-US" cap="none" dirty="0" smtClean="0"/>
              <a:t/>
            </a:r>
            <a:br>
              <a:rPr lang="en-US" cap="none" dirty="0" smtClean="0"/>
            </a:br>
            <a:r>
              <a:rPr lang="en-US" sz="4400" cap="none" dirty="0" smtClean="0"/>
              <a:t>Many ethical dilemmas stem from a lack of facts about a given situation and/or from failure to clearly explain the problem.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r>
              <a:rPr lang="en-US" sz="1800" dirty="0" smtClean="0"/>
              <a:t>theguardian.com (via google images) </a:t>
            </a:r>
            <a:endParaRPr lang="en-US" sz="1800" dirty="0"/>
          </a:p>
        </p:txBody>
      </p:sp>
      <p:pic>
        <p:nvPicPr>
          <p:cNvPr id="921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495800" y="3505200"/>
            <a:ext cx="2762250" cy="1657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white">
                    <a:tint val="75000"/>
                    <a:alpha val="60000"/>
                  </a:prstClr>
                </a:solidFill>
              </a:rPr>
              <a:t>(c) LPdF 2019</a:t>
            </a:r>
            <a:endParaRPr 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877E6C-37CB-4718-B480-143F971E2B38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44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73488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white">
                    <a:tint val="75000"/>
                    <a:alpha val="60000"/>
                  </a:prstClr>
                </a:solidFill>
              </a:rPr>
              <a:t>(c) LPdF 2019</a:t>
            </a:r>
            <a:endParaRPr 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46EC9C-2F6C-4F89-865E-68EBCB5D99B0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45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304800" y="858302"/>
            <a:ext cx="7924800" cy="1143000"/>
          </a:xfrm>
        </p:spPr>
        <p:txBody>
          <a:bodyPr/>
          <a:lstStyle/>
          <a:p>
            <a:r>
              <a:rPr lang="en-US" sz="3800" cap="none" dirty="0" smtClean="0"/>
              <a:t>The first to present his case seems right, until another comes forward and questions him</a:t>
            </a:r>
            <a:r>
              <a:rPr lang="en-US" sz="3800" dirty="0" smtClean="0"/>
              <a:t>.   </a:t>
            </a:r>
            <a:r>
              <a:rPr lang="en-US" cap="none" dirty="0" smtClean="0"/>
              <a:t>Proverbs 18:17</a:t>
            </a:r>
            <a:endParaRPr lang="en-US" cap="none" dirty="0"/>
          </a:p>
        </p:txBody>
      </p:sp>
      <p:sp>
        <p:nvSpPr>
          <p:cNvPr id="7" name="Rectangle 6"/>
          <p:cNvSpPr/>
          <p:nvPr/>
        </p:nvSpPr>
        <p:spPr>
          <a:xfrm>
            <a:off x="2362200" y="2286000"/>
            <a:ext cx="6629400" cy="3785652"/>
          </a:xfrm>
          <a:prstGeom prst="rect">
            <a:avLst/>
          </a:prstGeom>
          <a:ln w="38100">
            <a:solidFill>
              <a:srgbClr val="FFFF00"/>
            </a:solidFill>
          </a:ln>
          <a:effectLst/>
        </p:spPr>
        <p:txBody>
          <a:bodyPr wrap="square">
            <a:spAutoFit/>
          </a:bodyPr>
          <a:lstStyle/>
          <a:p>
            <a:r>
              <a:rPr lang="en-US" sz="4000" dirty="0"/>
              <a:t>“</a:t>
            </a:r>
            <a:r>
              <a:rPr lang="en-US" sz="3800" dirty="0"/>
              <a:t>If you are convinced of the facts before you start investigating, even the smallest bit of evidence that seems to match your presuppositions will blind you to the full story.”</a:t>
            </a:r>
            <a:r>
              <a:rPr lang="en-US" sz="4000" dirty="0"/>
              <a:t>  </a:t>
            </a:r>
            <a:r>
              <a:rPr lang="en-US" sz="3200" dirty="0"/>
              <a:t>Ken May</a:t>
            </a:r>
          </a:p>
        </p:txBody>
      </p:sp>
    </p:spTree>
    <p:extLst>
      <p:ext uri="{BB962C8B-B14F-4D97-AF65-F5344CB8AC3E}">
        <p14:creationId xmlns:p14="http://schemas.microsoft.com/office/powerpoint/2010/main" val="24468475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990600" y="5095875"/>
            <a:ext cx="7924800" cy="1143000"/>
          </a:xfrm>
        </p:spPr>
        <p:txBody>
          <a:bodyPr>
            <a:normAutofit fontScale="90000"/>
          </a:bodyPr>
          <a:lstStyle/>
          <a:p>
            <a:r>
              <a:rPr lang="en-US" sz="4900" dirty="0" smtClean="0">
                <a:solidFill>
                  <a:srgbClr val="FFFF00"/>
                </a:solidFill>
              </a:rPr>
              <a:t>Step 2:   </a:t>
            </a:r>
            <a:r>
              <a:rPr lang="en-US" sz="4900" cap="none" dirty="0" smtClean="0"/>
              <a:t>Identify the nature of the problem:  moral, legal/policy, and/or ethical</a:t>
            </a:r>
            <a:r>
              <a:rPr lang="en-US" sz="4900" dirty="0" smtClean="0"/>
              <a:t/>
            </a:r>
            <a:br>
              <a:rPr lang="en-US" sz="4900" dirty="0" smtClean="0"/>
            </a:b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r>
              <a:rPr lang="en-US" sz="2000" dirty="0" smtClean="0"/>
              <a:t>paronline.com (via google images)</a:t>
            </a:r>
            <a:endParaRPr lang="en-US" sz="2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26282" y="2133600"/>
            <a:ext cx="7212818" cy="3878263"/>
          </a:xfrm>
        </p:spPr>
        <p:txBody>
          <a:bodyPr>
            <a:normAutofit/>
          </a:bodyPr>
          <a:lstStyle/>
          <a:p>
            <a:pPr lvl="0"/>
            <a:endParaRPr lang="en-US" dirty="0"/>
          </a:p>
          <a:p>
            <a:pPr lvl="0"/>
            <a:endParaRPr lang="en-US" dirty="0" smtClean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white">
                    <a:tint val="75000"/>
                    <a:alpha val="60000"/>
                  </a:prstClr>
                </a:solidFill>
              </a:rPr>
              <a:t>(c) LPdF 2019</a:t>
            </a:r>
            <a:endParaRPr 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877E6C-37CB-4718-B480-143F971E2B38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46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3048000"/>
            <a:ext cx="6096000" cy="2619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589423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Is it legal?</a:t>
            </a:r>
          </a:p>
          <a:p>
            <a:pPr lvl="1"/>
            <a:r>
              <a:rPr lang="en-US" sz="3400" dirty="0" smtClean="0"/>
              <a:t>Is there anything you must do?  </a:t>
            </a:r>
          </a:p>
          <a:p>
            <a:pPr lvl="1"/>
            <a:r>
              <a:rPr lang="en-US" sz="3400" dirty="0" smtClean="0"/>
              <a:t>Must not do?</a:t>
            </a:r>
          </a:p>
          <a:p>
            <a:r>
              <a:rPr lang="en-US" sz="3600" dirty="0" smtClean="0"/>
              <a:t>Does it/could it violate policy?</a:t>
            </a:r>
          </a:p>
          <a:p>
            <a:r>
              <a:rPr lang="en-US" sz="3600" dirty="0" smtClean="0"/>
              <a:t>Could it influence you financially?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white">
                    <a:tint val="75000"/>
                    <a:alpha val="60000"/>
                  </a:prstClr>
                </a:solidFill>
              </a:rPr>
              <a:t>(c) LPdF 2019</a:t>
            </a:r>
            <a:endParaRPr 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46EC9C-2F6C-4F89-865E-68EBCB5D99B0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47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61902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044310" y="4955820"/>
            <a:ext cx="7055380" cy="1400530"/>
          </a:xfrm>
        </p:spPr>
        <p:txBody>
          <a:bodyPr/>
          <a:lstStyle/>
          <a:p>
            <a:r>
              <a:rPr lang="en-US" sz="4400" dirty="0" smtClean="0">
                <a:solidFill>
                  <a:srgbClr val="FFFF00"/>
                </a:solidFill>
              </a:rPr>
              <a:t>Step 3:  </a:t>
            </a:r>
            <a:r>
              <a:rPr lang="en-US" sz="4400" cap="none" dirty="0" smtClean="0"/>
              <a:t>Consult reliable sources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sz="1800" dirty="0" smtClean="0"/>
              <a:t>library.unc.edu (via google images) </a:t>
            </a:r>
            <a:endParaRPr lang="en-US" sz="1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524000"/>
            <a:ext cx="7924800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/>
              <a:t> 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white">
                    <a:tint val="75000"/>
                    <a:alpha val="60000"/>
                  </a:prstClr>
                </a:solidFill>
              </a:rPr>
              <a:t>(c) LPdF 2019</a:t>
            </a:r>
            <a:endParaRPr 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877E6C-37CB-4718-B480-143F971E2B38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48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13773" y="2590800"/>
            <a:ext cx="5878645" cy="29503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777620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152400"/>
            <a:ext cx="7055380" cy="1400530"/>
          </a:xfrm>
        </p:spPr>
        <p:txBody>
          <a:bodyPr/>
          <a:lstStyle/>
          <a:p>
            <a:r>
              <a:rPr lang="en-US" dirty="0" smtClean="0"/>
              <a:t>ASHA’s Ethics Resources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white">
                    <a:tint val="75000"/>
                    <a:alpha val="60000"/>
                  </a:prstClr>
                </a:solidFill>
              </a:rPr>
              <a:t>(c) LPdF 2019</a:t>
            </a:r>
            <a:endParaRPr 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46EC9C-2F6C-4F89-865E-68EBCB5D99B0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49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pic>
        <p:nvPicPr>
          <p:cNvPr id="9" name="Content Placeholder 8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09600" y="1634331"/>
            <a:ext cx="7924800" cy="4457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97777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cap="none" dirty="0" smtClean="0"/>
              <a:t>Agenda </a:t>
            </a:r>
            <a:endParaRPr lang="en-US" sz="4400" cap="none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pPr lvl="0"/>
            <a:r>
              <a:rPr lang="en-US" sz="3200" dirty="0" smtClean="0"/>
              <a:t>Concept </a:t>
            </a:r>
            <a:r>
              <a:rPr lang="en-US" sz="3200" dirty="0"/>
              <a:t>of willful blindness </a:t>
            </a:r>
          </a:p>
          <a:p>
            <a:r>
              <a:rPr lang="en-US" sz="3200" dirty="0" smtClean="0"/>
              <a:t>Ethical-decision making model</a:t>
            </a:r>
          </a:p>
          <a:p>
            <a:r>
              <a:rPr lang="en-US" sz="3200" dirty="0" smtClean="0"/>
              <a:t>ASHA Code of Ethics</a:t>
            </a:r>
          </a:p>
          <a:p>
            <a:r>
              <a:rPr lang="en-US" sz="3200" dirty="0" smtClean="0"/>
              <a:t>Hints </a:t>
            </a:r>
            <a:r>
              <a:rPr lang="en-US" sz="3200" dirty="0" smtClean="0"/>
              <a:t>for minimizing willful blindness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(c) LPdF 2019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7DFD27-1D04-435A-85ED-59E5806AAC61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091717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9" name="Content Placeholder 8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58621" y="762000"/>
            <a:ext cx="7618942" cy="4285654"/>
          </a:xfrm>
          <a:prstGeom prst="rect">
            <a:avLst/>
          </a:prstGeom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white">
                    <a:tint val="75000"/>
                    <a:alpha val="60000"/>
                  </a:prstClr>
                </a:solidFill>
              </a:rPr>
              <a:t>(c) LPdF 2019</a:t>
            </a:r>
            <a:endParaRPr 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46EC9C-2F6C-4F89-865E-68EBCB5D99B0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50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27561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white">
                    <a:tint val="75000"/>
                    <a:alpha val="60000"/>
                  </a:prstClr>
                </a:solidFill>
              </a:rPr>
              <a:t>(c) LPdF 2019</a:t>
            </a:r>
            <a:endParaRPr 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46EC9C-2F6C-4F89-865E-68EBCB5D99B0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51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09600" y="1634331"/>
            <a:ext cx="7924800" cy="4457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24383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4876800"/>
            <a:ext cx="7924800" cy="1143000"/>
          </a:xfrm>
        </p:spPr>
        <p:txBody>
          <a:bodyPr>
            <a:noAutofit/>
          </a:bodyPr>
          <a:lstStyle/>
          <a:p>
            <a:r>
              <a:rPr lang="en-US" sz="4000" cap="none" dirty="0" smtClean="0"/>
              <a:t>Review pertinent laws/regulations  …    licensure, special education, abuse reporting, reimbursement</a:t>
            </a:r>
            <a:r>
              <a:rPr lang="en-US" sz="3400" dirty="0" smtClean="0"/>
              <a:t/>
            </a:r>
            <a:br>
              <a:rPr lang="en-US" sz="3400" dirty="0" smtClean="0"/>
            </a:br>
            <a:r>
              <a:rPr lang="en-US" sz="3400" dirty="0"/>
              <a:t/>
            </a:r>
            <a:br>
              <a:rPr lang="en-US" sz="3400" dirty="0"/>
            </a:br>
            <a:r>
              <a:rPr lang="en-US" sz="3400" dirty="0" smtClean="0"/>
              <a:t/>
            </a:r>
            <a:br>
              <a:rPr lang="en-US" sz="3400" dirty="0" smtClean="0"/>
            </a:br>
            <a:r>
              <a:rPr lang="en-US" sz="3400" dirty="0"/>
              <a:t/>
            </a:r>
            <a:br>
              <a:rPr lang="en-US" sz="3400" dirty="0"/>
            </a:br>
            <a:r>
              <a:rPr lang="en-US" sz="3400" dirty="0" smtClean="0"/>
              <a:t/>
            </a:r>
            <a:br>
              <a:rPr lang="en-US" sz="3400" dirty="0" smtClean="0"/>
            </a:br>
            <a:r>
              <a:rPr lang="en-US" sz="3400" dirty="0"/>
              <a:t/>
            </a:r>
            <a:br>
              <a:rPr lang="en-US" sz="3400" dirty="0"/>
            </a:br>
            <a:r>
              <a:rPr lang="en-US" sz="1800" dirty="0" smtClean="0"/>
              <a:t>ihealthtran.com (via google images) </a:t>
            </a:r>
            <a:endParaRPr lang="en-US" sz="1800" dirty="0"/>
          </a:p>
        </p:txBody>
      </p:sp>
      <p:pic>
        <p:nvPicPr>
          <p:cNvPr id="1229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648200" y="3553133"/>
            <a:ext cx="2619375" cy="1743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white">
                    <a:tint val="75000"/>
                    <a:alpha val="60000"/>
                  </a:prstClr>
                </a:solidFill>
              </a:rPr>
              <a:t>(c) LPdF 2019</a:t>
            </a:r>
            <a:endParaRPr 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877E6C-37CB-4718-B480-143F971E2B38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52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16686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274638"/>
            <a:ext cx="7772400" cy="5440362"/>
          </a:xfrm>
        </p:spPr>
        <p:txBody>
          <a:bodyPr/>
          <a:lstStyle/>
          <a:p>
            <a:r>
              <a:rPr lang="en-US" sz="4000" cap="none" dirty="0" smtClean="0"/>
              <a:t>Investigate employer policies and procedures</a:t>
            </a:r>
            <a:r>
              <a:rPr lang="en-US" sz="4000" dirty="0" smtClean="0"/>
              <a:t/>
            </a:r>
            <a:br>
              <a:rPr lang="en-US" sz="4000" dirty="0" smtClean="0"/>
            </a:br>
            <a:r>
              <a:rPr lang="en-US" sz="4000" dirty="0"/>
              <a:t/>
            </a:r>
            <a:br>
              <a:rPr lang="en-US" sz="4000" dirty="0"/>
            </a:br>
            <a:r>
              <a:rPr lang="en-US" sz="4000" dirty="0" smtClean="0"/>
              <a:t/>
            </a:r>
            <a:br>
              <a:rPr lang="en-US" sz="4000" dirty="0" smtClean="0"/>
            </a:br>
            <a:r>
              <a:rPr lang="en-US" sz="4000" dirty="0"/>
              <a:t/>
            </a:r>
            <a:br>
              <a:rPr lang="en-US" sz="4000" dirty="0"/>
            </a:br>
            <a:r>
              <a:rPr lang="en-US" sz="4000" dirty="0" smtClean="0"/>
              <a:t/>
            </a:r>
            <a:br>
              <a:rPr lang="en-US" sz="4000" dirty="0" smtClean="0"/>
            </a:br>
            <a:r>
              <a:rPr lang="en-US" sz="4000" dirty="0"/>
              <a:t/>
            </a:r>
            <a:br>
              <a:rPr lang="en-US" sz="4000" dirty="0"/>
            </a:br>
            <a:r>
              <a:rPr lang="en-US" sz="4000" dirty="0" smtClean="0"/>
              <a:t/>
            </a:r>
            <a:br>
              <a:rPr lang="en-US" sz="4000" dirty="0" smtClean="0"/>
            </a:br>
            <a:r>
              <a:rPr lang="en-US" sz="1800" dirty="0" smtClean="0"/>
              <a:t>uc.edu(via google images)</a:t>
            </a:r>
            <a:endParaRPr lang="en-US" sz="1800" dirty="0"/>
          </a:p>
        </p:txBody>
      </p:sp>
      <p:pic>
        <p:nvPicPr>
          <p:cNvPr id="1331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00500" y="2057400"/>
            <a:ext cx="3352800" cy="251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white">
                    <a:tint val="75000"/>
                    <a:alpha val="60000"/>
                  </a:prstClr>
                </a:solidFill>
              </a:rPr>
              <a:t>(c) LPdF 2019</a:t>
            </a:r>
            <a:endParaRPr 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877E6C-37CB-4718-B480-143F971E2B38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53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11523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228600" y="152400"/>
            <a:ext cx="7055380" cy="1400530"/>
          </a:xfrm>
        </p:spPr>
        <p:txBody>
          <a:bodyPr/>
          <a:lstStyle/>
          <a:p>
            <a:r>
              <a:rPr lang="en-US" dirty="0" smtClean="0"/>
              <a:t>Discuss the situation with a trusted, knowledgeable professional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>
                <a:solidFill>
                  <a:schemeClr val="bg1"/>
                </a:solidFill>
              </a:rPr>
              <a:t/>
            </a:r>
            <a:br>
              <a:rPr lang="en-US" dirty="0" smtClean="0">
                <a:solidFill>
                  <a:schemeClr val="bg1"/>
                </a:solidFill>
              </a:rPr>
            </a:br>
            <a:r>
              <a:rPr lang="en-US" sz="1800" dirty="0" smtClean="0">
                <a:solidFill>
                  <a:schemeClr val="bg1"/>
                </a:solidFill>
              </a:rPr>
              <a:t/>
            </a:r>
            <a:br>
              <a:rPr lang="en-US" sz="1800" dirty="0" smtClean="0">
                <a:solidFill>
                  <a:schemeClr val="bg1"/>
                </a:solidFill>
              </a:rPr>
            </a:br>
            <a:endParaRPr lang="en-US" sz="1800" dirty="0">
              <a:solidFill>
                <a:schemeClr val="bg1"/>
              </a:solidFill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sz="half" idx="1"/>
          </p:nvPr>
        </p:nvSpPr>
        <p:spPr>
          <a:xfrm>
            <a:off x="827700" y="2286000"/>
            <a:ext cx="3298113" cy="3970339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en-US" sz="3200" dirty="0" smtClean="0"/>
              <a:t>Ethics/ compliance officers (internal and external)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3200" dirty="0" smtClean="0"/>
              <a:t>Your own “Board of Directors”</a:t>
            </a:r>
          </a:p>
          <a:p>
            <a:pPr>
              <a:buFont typeface="Wingdings" panose="05000000000000000000" pitchFamily="2" charset="2"/>
              <a:buChar char="Ø"/>
            </a:pP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>
          <a:xfrm>
            <a:off x="4241975" y="2286000"/>
            <a:ext cx="3298115" cy="3970338"/>
          </a:xfrm>
        </p:spPr>
        <p:txBody>
          <a:bodyPr>
            <a:normAutofit/>
          </a:bodyPr>
          <a:lstStyle/>
          <a:p>
            <a:r>
              <a:rPr lang="en-US" sz="3200" dirty="0"/>
              <a:t>Discuss your concerns about legality, policy issues, financial benefit.</a:t>
            </a:r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white">
                    <a:tint val="75000"/>
                    <a:alpha val="60000"/>
                  </a:prstClr>
                </a:solidFill>
              </a:rPr>
              <a:t>(c) LPdF 2019</a:t>
            </a:r>
            <a:endParaRPr 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877E6C-37CB-4718-B480-143F971E2B38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54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81723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381000" y="1143000"/>
            <a:ext cx="7924800" cy="1143000"/>
          </a:xfrm>
        </p:spPr>
        <p:txBody>
          <a:bodyPr>
            <a:normAutofit fontScale="90000"/>
          </a:bodyPr>
          <a:lstStyle/>
          <a:p>
            <a:r>
              <a:rPr lang="en-US" sz="4900" dirty="0" smtClean="0">
                <a:solidFill>
                  <a:srgbClr val="FFFF00"/>
                </a:solidFill>
              </a:rPr>
              <a:t>Step 4.  </a:t>
            </a:r>
            <a:r>
              <a:rPr lang="en-US" sz="5300" cap="none" dirty="0" smtClean="0"/>
              <a:t>Brainstorm a variety of courses of action, searching for “win-win” solutions</a:t>
            </a:r>
            <a:endParaRPr lang="en-US" sz="5300" cap="none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sz="4400" dirty="0" smtClean="0"/>
              <a:t>Remember ... it is a decision to do nothing </a:t>
            </a:r>
            <a:endParaRPr lang="en-US" sz="440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white">
                    <a:tint val="75000"/>
                    <a:alpha val="60000"/>
                  </a:prstClr>
                </a:solidFill>
              </a:rPr>
              <a:t>(c) LPdF 2019</a:t>
            </a:r>
            <a:endParaRPr 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877E6C-37CB-4718-B480-143F971E2B38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55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62193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595256" y="1828800"/>
            <a:ext cx="7924800" cy="1143000"/>
          </a:xfrm>
        </p:spPr>
        <p:txBody>
          <a:bodyPr/>
          <a:lstStyle/>
          <a:p>
            <a:r>
              <a:rPr lang="en-US" sz="4400" cap="none" dirty="0" smtClean="0"/>
              <a:t>A long habit of not thinking a thing wrong gives it the superficial appearance of being right.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9" name="Text Placeholder 8"/>
          <p:cNvSpPr>
            <a:spLocks noGrp="1"/>
          </p:cNvSpPr>
          <p:nvPr>
            <p:ph idx="1"/>
          </p:nvPr>
        </p:nvSpPr>
        <p:spPr>
          <a:xfrm>
            <a:off x="832146" y="2667000"/>
            <a:ext cx="6711654" cy="609600"/>
          </a:xfrm>
        </p:spPr>
        <p:txBody>
          <a:bodyPr>
            <a:noAutofit/>
          </a:bodyPr>
          <a:lstStyle/>
          <a:p>
            <a:r>
              <a:rPr lang="en-US" sz="2000" dirty="0" smtClean="0"/>
              <a:t>Thomas Paine</a:t>
            </a:r>
            <a:endParaRPr lang="en-US" sz="200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white">
                    <a:tint val="75000"/>
                    <a:alpha val="60000"/>
                  </a:prstClr>
                </a:solidFill>
              </a:rPr>
              <a:t>(c) LPdF 2019</a:t>
            </a:r>
            <a:endParaRPr 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46EC9C-2F6C-4F89-865E-68EBCB5D99B0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56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22787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cap="none" dirty="0" smtClean="0"/>
              <a:t>Questions to ask yourself about potential options …</a:t>
            </a:r>
            <a:endParaRPr lang="en-US" sz="4400" cap="none" dirty="0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860566" y="2057400"/>
            <a:ext cx="6711654" cy="4195481"/>
          </a:xfrm>
        </p:spPr>
        <p:txBody>
          <a:bodyPr>
            <a:normAutofit fontScale="85000" lnSpcReduction="20000"/>
          </a:bodyPr>
          <a:lstStyle/>
          <a:p>
            <a:r>
              <a:rPr lang="en-US" sz="4000" dirty="0" smtClean="0"/>
              <a:t>Do I know everything I need to know to take action?</a:t>
            </a:r>
          </a:p>
          <a:p>
            <a:r>
              <a:rPr lang="en-US" sz="4000" dirty="0" smtClean="0"/>
              <a:t>Could I be accused of  having a vested self-interest?</a:t>
            </a:r>
          </a:p>
          <a:p>
            <a:r>
              <a:rPr lang="en-US" sz="4000" dirty="0"/>
              <a:t>Does this decision demonstrate personal and professional integrity?</a:t>
            </a:r>
          </a:p>
          <a:p>
            <a:r>
              <a:rPr lang="en-US" sz="4000" dirty="0"/>
              <a:t>Can I effectively explain and support this decision?</a:t>
            </a:r>
          </a:p>
          <a:p>
            <a:endParaRPr lang="en-US" sz="2400" dirty="0" smtClean="0"/>
          </a:p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white">
                    <a:tint val="75000"/>
                    <a:alpha val="60000"/>
                  </a:prstClr>
                </a:solidFill>
              </a:rPr>
              <a:t>(c) LPdF 2019</a:t>
            </a:r>
            <a:endParaRPr 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46EC9C-2F6C-4F89-865E-68EBCB5D99B0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57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39832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56573" y="762000"/>
            <a:ext cx="6711654" cy="4195481"/>
          </a:xfrm>
        </p:spPr>
        <p:txBody>
          <a:bodyPr>
            <a:noAutofit/>
          </a:bodyPr>
          <a:lstStyle/>
          <a:p>
            <a:r>
              <a:rPr lang="en-US" sz="4000" dirty="0"/>
              <a:t>Does the decision comply with applicable laws, regulations, and policy?</a:t>
            </a:r>
          </a:p>
          <a:p>
            <a:r>
              <a:rPr lang="en-US" sz="4000" dirty="0"/>
              <a:t>How may decision this affect others?</a:t>
            </a:r>
          </a:p>
          <a:p>
            <a:r>
              <a:rPr lang="en-US" sz="4000" dirty="0"/>
              <a:t>Would you feel comfortable </a:t>
            </a:r>
            <a:r>
              <a:rPr lang="en-US" sz="4000" dirty="0" smtClean="0"/>
              <a:t>if </a:t>
            </a:r>
            <a:r>
              <a:rPr lang="en-US" sz="4000" dirty="0"/>
              <a:t>the decision was published on social media?</a:t>
            </a:r>
          </a:p>
          <a:p>
            <a:endParaRPr lang="en-US" sz="40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white">
                    <a:tint val="75000"/>
                    <a:alpha val="60000"/>
                  </a:prstClr>
                </a:solidFill>
              </a:rPr>
              <a:t>(c) LPdF 2019</a:t>
            </a:r>
            <a:endParaRPr 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46EC9C-2F6C-4F89-865E-68EBCB5D99B0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58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78382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609600" y="5248312"/>
            <a:ext cx="7924800" cy="1143000"/>
          </a:xfrm>
        </p:spPr>
        <p:txBody>
          <a:bodyPr/>
          <a:lstStyle/>
          <a:p>
            <a:r>
              <a:rPr lang="en-US" sz="4400" cap="none" dirty="0" smtClean="0"/>
              <a:t>Would you get </a:t>
            </a:r>
            <a:r>
              <a:rPr lang="en-US" sz="4400" cap="none" dirty="0" smtClean="0">
                <a:solidFill>
                  <a:srgbClr val="FFFF00"/>
                </a:solidFill>
              </a:rPr>
              <a:t>consensus </a:t>
            </a:r>
            <a:r>
              <a:rPr lang="en-US" sz="4400" cap="none" dirty="0" smtClean="0"/>
              <a:t>regarding your actions from a trusted colleague?</a:t>
            </a:r>
            <a:br>
              <a:rPr lang="en-US" sz="4400" cap="none" dirty="0" smtClean="0"/>
            </a:br>
            <a:r>
              <a:rPr lang="en-US" sz="4400" cap="none" dirty="0" smtClean="0"/>
              <a:t/>
            </a:r>
            <a:br>
              <a:rPr lang="en-US" sz="4400" cap="none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sz="1800" dirty="0" smtClean="0"/>
              <a:t>Pbs.org (via google images)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pic>
        <p:nvPicPr>
          <p:cNvPr id="819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276600" y="2057400"/>
            <a:ext cx="5800551" cy="3267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white">
                    <a:tint val="75000"/>
                    <a:alpha val="60000"/>
                  </a:prstClr>
                </a:solidFill>
              </a:rPr>
              <a:t>(c) LPdF 2019</a:t>
            </a:r>
            <a:endParaRPr 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46EC9C-2F6C-4F89-865E-68EBCB5D99B0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59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31397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C000"/>
                </a:solidFill>
              </a:rPr>
              <a:t>Willful Blindness</a:t>
            </a:r>
            <a:endParaRPr lang="en-US" dirty="0">
              <a:solidFill>
                <a:srgbClr val="FFC000"/>
              </a:solidFill>
            </a:endParaRPr>
          </a:p>
        </p:txBody>
      </p:sp>
      <p:pic>
        <p:nvPicPr>
          <p:cNvPr id="2051" name="Picture 3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762000"/>
            <a:ext cx="313649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(c) LPdF 2019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7DFD27-1D04-435A-85ED-59E5806AAC61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442154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609600" y="4114800"/>
            <a:ext cx="7924800" cy="1143000"/>
          </a:xfrm>
        </p:spPr>
        <p:txBody>
          <a:bodyPr/>
          <a:lstStyle/>
          <a:p>
            <a:r>
              <a:rPr lang="en-US" sz="4400" cap="none" dirty="0" smtClean="0">
                <a:solidFill>
                  <a:srgbClr val="FFFF00"/>
                </a:solidFill>
              </a:rPr>
              <a:t>Step 5.   </a:t>
            </a:r>
            <a:r>
              <a:rPr lang="en-US" sz="4400" cap="none" dirty="0" smtClean="0"/>
              <a:t>Select one or more actions, that resolve the dilemma and prevent future similar actions (a “win-win”)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sz="1800" dirty="0" smtClean="0"/>
              <a:t>studyandworkabroad.in (via google images)</a:t>
            </a:r>
            <a:endParaRPr lang="en-US" sz="1800" dirty="0"/>
          </a:p>
        </p:txBody>
      </p:sp>
      <p:pic>
        <p:nvPicPr>
          <p:cNvPr id="921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572000" y="3200400"/>
            <a:ext cx="2733675" cy="167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white">
                    <a:tint val="75000"/>
                    <a:alpha val="60000"/>
                  </a:prstClr>
                </a:solidFill>
              </a:rPr>
              <a:t>(c) LPdF 2019</a:t>
            </a:r>
            <a:endParaRPr 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CB823C-894F-4C34-BFC9-A18DD6779BFD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60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65642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cap="none" dirty="0" smtClean="0">
                <a:solidFill>
                  <a:srgbClr val="FFC000"/>
                </a:solidFill>
              </a:rPr>
              <a:t>What would be the influence of willful blindness on these steps?</a:t>
            </a:r>
            <a:endParaRPr lang="en-US" sz="4000" cap="none" dirty="0">
              <a:solidFill>
                <a:srgbClr val="FFC000"/>
              </a:solidFill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609600" y="2438400"/>
            <a:ext cx="7924800" cy="3276600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742950" indent="-742950">
              <a:buFont typeface="+mj-lt"/>
              <a:buAutoNum type="arabicPeriod"/>
            </a:pPr>
            <a:r>
              <a:rPr lang="en-US" sz="3600" dirty="0" smtClean="0"/>
              <a:t>Gathering data?</a:t>
            </a:r>
          </a:p>
          <a:p>
            <a:pPr marL="742950" indent="-742950">
              <a:buFont typeface="+mj-lt"/>
              <a:buAutoNum type="arabicPeriod"/>
            </a:pPr>
            <a:r>
              <a:rPr lang="en-US" sz="3600" dirty="0" smtClean="0"/>
              <a:t>Determining if the dilemma is a legal, ethical, or moral issue?</a:t>
            </a:r>
          </a:p>
          <a:p>
            <a:pPr marL="742950" indent="-742950">
              <a:buFont typeface="+mj-lt"/>
              <a:buAutoNum type="arabicPeriod"/>
            </a:pPr>
            <a:r>
              <a:rPr lang="en-US" sz="3600" dirty="0" smtClean="0"/>
              <a:t>Consulting resources?</a:t>
            </a:r>
            <a:endParaRPr lang="en-US" sz="3600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(c) LPdF 2019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7DFD27-1D04-435A-85ED-59E5806AAC61}" type="slidenum">
              <a:rPr lang="en-US" smtClean="0"/>
              <a:t>61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341484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white">
                    <a:tint val="75000"/>
                    <a:alpha val="60000"/>
                  </a:prstClr>
                </a:solidFill>
              </a:rPr>
              <a:t>(c) LPdF 2019</a:t>
            </a:r>
            <a:endParaRPr 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877E6C-37CB-4718-B480-143F971E2B38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62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7" name="Subtitle 6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Bupp, 2012, 2016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pPr algn="r"/>
            <a:r>
              <a:rPr lang="en-US" dirty="0" smtClean="0"/>
              <a:t>Ethics Issues Raised to the ASHA Board of Ethics </a:t>
            </a:r>
            <a:r>
              <a:rPr lang="en-US" sz="2700" baseline="0" dirty="0" smtClean="0"/>
              <a:t> </a:t>
            </a:r>
            <a:endParaRPr lang="en-US" sz="2700" dirty="0"/>
          </a:p>
        </p:txBody>
      </p:sp>
    </p:spTree>
    <p:extLst>
      <p:ext uri="{BB962C8B-B14F-4D97-AF65-F5344CB8AC3E}">
        <p14:creationId xmlns:p14="http://schemas.microsoft.com/office/powerpoint/2010/main" val="2359956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81000" y="228600"/>
            <a:ext cx="4046220" cy="6096000"/>
          </a:xfrm>
        </p:spPr>
        <p:txBody>
          <a:bodyPr>
            <a:normAutofit fontScale="92500" lnSpcReduction="10000"/>
          </a:bodyPr>
          <a:lstStyle/>
          <a:p>
            <a:pPr marL="628650" indent="-514350"/>
            <a:r>
              <a:rPr lang="en-US" sz="3600" dirty="0" smtClean="0"/>
              <a:t>Documentation Lapses</a:t>
            </a:r>
          </a:p>
          <a:p>
            <a:pPr marL="628650" indent="-514350"/>
            <a:r>
              <a:rPr lang="en-US" sz="3600" dirty="0" smtClean="0"/>
              <a:t>Employer demands</a:t>
            </a:r>
          </a:p>
          <a:p>
            <a:pPr marL="628650" indent="-514350"/>
            <a:r>
              <a:rPr lang="en-US" sz="3600" dirty="0" smtClean="0"/>
              <a:t>Use and supervision of support personnel</a:t>
            </a:r>
          </a:p>
          <a:p>
            <a:pPr marL="628650" indent="-514350"/>
            <a:r>
              <a:rPr lang="en-US" sz="3600" dirty="0" smtClean="0"/>
              <a:t>Clinical Fellowship Mentoring/ Student Supervision</a:t>
            </a:r>
          </a:p>
          <a:p>
            <a:pPr marL="628650" indent="-514350"/>
            <a:r>
              <a:rPr lang="en-US" sz="3600" dirty="0"/>
              <a:t>Client Abandonment</a:t>
            </a:r>
          </a:p>
          <a:p>
            <a:pPr marL="628650" indent="-514350"/>
            <a:endParaRPr lang="en-US" sz="3400" dirty="0" smtClean="0"/>
          </a:p>
          <a:p>
            <a:pPr lvl="1">
              <a:buNone/>
            </a:pPr>
            <a:r>
              <a:rPr lang="en-US" dirty="0" smtClean="0"/>
              <a:t>				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half" idx="2"/>
          </p:nvPr>
        </p:nvSpPr>
        <p:spPr>
          <a:xfrm>
            <a:off x="4648200" y="2286000"/>
            <a:ext cx="4495800" cy="3777977"/>
          </a:xfrm>
        </p:spPr>
        <p:txBody>
          <a:bodyPr>
            <a:noAutofit/>
          </a:bodyPr>
          <a:lstStyle/>
          <a:p>
            <a:r>
              <a:rPr lang="en-US" sz="2800" dirty="0" smtClean="0"/>
              <a:t>Reimbursement </a:t>
            </a:r>
            <a:r>
              <a:rPr lang="en-US" sz="2800" dirty="0"/>
              <a:t>for services</a:t>
            </a:r>
          </a:p>
          <a:p>
            <a:r>
              <a:rPr lang="en-US" sz="2800" dirty="0"/>
              <a:t>Business competition ethics</a:t>
            </a:r>
          </a:p>
          <a:p>
            <a:r>
              <a:rPr lang="en-US" sz="2800" dirty="0"/>
              <a:t>Practitioners with impairment</a:t>
            </a:r>
          </a:p>
          <a:p>
            <a:r>
              <a:rPr lang="en-US" sz="2800" dirty="0"/>
              <a:t>Affirmative Disclosures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white">
                    <a:tint val="75000"/>
                    <a:alpha val="60000"/>
                  </a:prstClr>
                </a:solidFill>
              </a:rPr>
              <a:t>(c) LPdF 2019</a:t>
            </a:r>
            <a:endParaRPr 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877E6C-37CB-4718-B480-143F971E2B38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63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82572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2163762"/>
          </a:xfrm>
        </p:spPr>
        <p:txBody>
          <a:bodyPr/>
          <a:lstStyle/>
          <a:p>
            <a:r>
              <a:rPr lang="en-US" sz="4800" cap="none" dirty="0" smtClean="0">
                <a:solidFill>
                  <a:srgbClr val="FFC000"/>
                </a:solidFill>
              </a:rPr>
              <a:t>How can we make the best decisions when facing ethical dilemmas?</a:t>
            </a:r>
            <a:endParaRPr lang="en-US" sz="4800" cap="none" dirty="0">
              <a:solidFill>
                <a:srgbClr val="FFC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3048000"/>
            <a:ext cx="7924800" cy="2667000"/>
          </a:xfrm>
          <a:prstGeom prst="rect">
            <a:avLst/>
          </a:prstGeom>
        </p:spPr>
        <p:txBody>
          <a:bodyPr>
            <a:noAutofit/>
          </a:bodyPr>
          <a:lstStyle/>
          <a:p>
            <a:pPr lvl="0"/>
            <a:r>
              <a:rPr lang="en-US" sz="3200" dirty="0" smtClean="0"/>
              <a:t>Recognize the effects of willful blindness on our decision-making</a:t>
            </a:r>
            <a:endParaRPr lang="en-US" sz="3200" dirty="0" smtClean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white">
                    <a:tint val="75000"/>
                    <a:alpha val="60000"/>
                  </a:prstClr>
                </a:solidFill>
              </a:rPr>
              <a:t>(c) LPdF 2019</a:t>
            </a:r>
            <a:endParaRPr 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7DFD27-1D04-435A-85ED-59E5806AAC61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64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0435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04800"/>
            <a:ext cx="7924800" cy="1143000"/>
          </a:xfrm>
        </p:spPr>
        <p:txBody>
          <a:bodyPr/>
          <a:lstStyle/>
          <a:p>
            <a:r>
              <a:rPr lang="en-US" sz="4400" cap="none" dirty="0" smtClean="0">
                <a:solidFill>
                  <a:srgbClr val="FFC000"/>
                </a:solidFill>
              </a:rPr>
              <a:t>Seek diverse ideas</a:t>
            </a:r>
            <a:endParaRPr lang="en-US" sz="4400" cap="none" dirty="0">
              <a:solidFill>
                <a:srgbClr val="FFC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z="3600" dirty="0" smtClean="0"/>
              <a:t>Recognize the homogeneity of our lives</a:t>
            </a:r>
          </a:p>
          <a:p>
            <a:pPr lvl="1"/>
            <a:r>
              <a:rPr lang="en-US" sz="3600" dirty="0" smtClean="0"/>
              <a:t>Put more effort into heterogeneity. </a:t>
            </a:r>
          </a:p>
          <a:p>
            <a:pPr lvl="0"/>
            <a:r>
              <a:rPr lang="en-US" sz="3600" dirty="0" smtClean="0"/>
              <a:t>Avoid groupthink by encouraging questions, dissent, minority opinions. </a:t>
            </a:r>
          </a:p>
          <a:p>
            <a:pPr lvl="1"/>
            <a:r>
              <a:rPr lang="en-US" sz="3600" dirty="0" smtClean="0"/>
              <a:t>Realize that silence can be dangerous.</a:t>
            </a:r>
            <a:endParaRPr lang="en-US" sz="3600" dirty="0"/>
          </a:p>
          <a:p>
            <a:r>
              <a:rPr lang="en-US" sz="3600" dirty="0" smtClean="0"/>
              <a:t>Be wary of there is only one option </a:t>
            </a:r>
            <a:endParaRPr lang="en-US" sz="36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white">
                    <a:tint val="75000"/>
                    <a:alpha val="60000"/>
                  </a:prstClr>
                </a:solidFill>
              </a:rPr>
              <a:t>(c) LPdF 2019</a:t>
            </a:r>
            <a:endParaRPr 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46EC9C-2F6C-4F89-865E-68EBCB5D99B0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65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58660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685800"/>
            <a:ext cx="7924800" cy="4114800"/>
          </a:xfrm>
          <a:prstGeom prst="rect">
            <a:avLst/>
          </a:prstGeom>
        </p:spPr>
        <p:txBody>
          <a:bodyPr>
            <a:noAutofit/>
          </a:bodyPr>
          <a:lstStyle/>
          <a:p>
            <a:r>
              <a:rPr lang="en-US" sz="3600" dirty="0"/>
              <a:t>Have confidence that uncertainty facilitates independent judgment.</a:t>
            </a:r>
          </a:p>
          <a:p>
            <a:r>
              <a:rPr lang="en-US" sz="3600" dirty="0" smtClean="0"/>
              <a:t>Don’t rush to judgement.</a:t>
            </a:r>
          </a:p>
          <a:p>
            <a:r>
              <a:rPr lang="en-US" sz="3600" dirty="0" smtClean="0"/>
              <a:t>Be comfortable changing your position</a:t>
            </a:r>
          </a:p>
          <a:p>
            <a:r>
              <a:rPr lang="en-US" sz="3600" dirty="0" smtClean="0"/>
              <a:t>Seek </a:t>
            </a:r>
            <a:r>
              <a:rPr lang="en-US" sz="3600" dirty="0"/>
              <a:t>opinions of a person who does not know the answer but will think it through with you.</a:t>
            </a:r>
          </a:p>
          <a:p>
            <a:endParaRPr lang="en-US" sz="3600" dirty="0" smtClean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white">
                    <a:tint val="75000"/>
                    <a:alpha val="60000"/>
                  </a:prstClr>
                </a:solidFill>
              </a:rPr>
              <a:t>(c) LPdF 2019</a:t>
            </a:r>
            <a:endParaRPr 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7DFD27-1D04-435A-85ED-59E5806AAC61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66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35697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19235" y="1078663"/>
            <a:ext cx="7924800" cy="51816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/>
            <a:r>
              <a:rPr lang="en-US" sz="3200" dirty="0" smtClean="0"/>
              <a:t>Remember </a:t>
            </a:r>
            <a:r>
              <a:rPr lang="en-US" sz="3200" dirty="0"/>
              <a:t>that essential issues are not resolved quickly.</a:t>
            </a:r>
          </a:p>
          <a:p>
            <a:pPr lvl="0"/>
            <a:r>
              <a:rPr lang="en-US" sz="3200" dirty="0" smtClean="0"/>
              <a:t>Develop the courage to intervene when worried about what you see</a:t>
            </a:r>
            <a:r>
              <a:rPr lang="en-US" sz="3200" dirty="0" smtClean="0"/>
              <a:t>.</a:t>
            </a:r>
          </a:p>
          <a:p>
            <a:pPr lvl="1"/>
            <a:r>
              <a:rPr lang="en-US" sz="3200" dirty="0" smtClean="0"/>
              <a:t>“See it, say it, fix it”</a:t>
            </a:r>
            <a:endParaRPr lang="en-US" sz="3200" dirty="0" smtClean="0"/>
          </a:p>
          <a:p>
            <a:pPr lvl="0"/>
            <a:endParaRPr lang="en-US" sz="3200" dirty="0" smtClean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white">
                    <a:tint val="75000"/>
                    <a:alpha val="60000"/>
                  </a:prstClr>
                </a:solidFill>
              </a:rPr>
              <a:t>(c) LPdF 2019</a:t>
            </a:r>
            <a:endParaRPr 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7DFD27-1D04-435A-85ED-59E5806AAC61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67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93344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z="3200" kern="1200" spc="30" baseline="0" dirty="0" smtClean="0">
                <a:solidFill>
                  <a:schemeClr val="tx1"/>
                </a:solidFill>
                <a:effectLst/>
              </a:rPr>
              <a:t>Identify information that is not relevant</a:t>
            </a:r>
          </a:p>
          <a:p>
            <a:pPr lvl="0"/>
            <a:r>
              <a:rPr lang="en-US" sz="3200" kern="1200" spc="30" baseline="0" dirty="0" smtClean="0">
                <a:solidFill>
                  <a:schemeClr val="tx1"/>
                </a:solidFill>
                <a:effectLst/>
              </a:rPr>
              <a:t>Understand the limits of our cognitive capacity. </a:t>
            </a:r>
          </a:p>
          <a:p>
            <a:pPr lvl="1"/>
            <a:r>
              <a:rPr lang="en-US" sz="3200" dirty="0" smtClean="0"/>
              <a:t>Make decisions when you are well, rested, in a good mood</a:t>
            </a:r>
            <a:endParaRPr lang="en-US" sz="3200" dirty="0" smtClean="0">
              <a:effectLst/>
            </a:endParaRPr>
          </a:p>
          <a:p>
            <a:pPr lvl="0"/>
            <a:r>
              <a:rPr lang="en-US" sz="3200" dirty="0" smtClean="0"/>
              <a:t>Minimize reliance on technology for communication. </a:t>
            </a:r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white">
                    <a:tint val="75000"/>
                    <a:alpha val="60000"/>
                  </a:prstClr>
                </a:solidFill>
              </a:rPr>
              <a:t>(c) LPdF 2019</a:t>
            </a:r>
            <a:endParaRPr 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46EC9C-2F6C-4F89-865E-68EBCB5D99B0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68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26151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000" cap="none" dirty="0" smtClean="0"/>
              <a:t>Gen. Colin Powell, To his intelligence officers</a:t>
            </a:r>
            <a:br>
              <a:rPr lang="en-US" sz="2000" cap="none" dirty="0" smtClean="0"/>
            </a:br>
            <a:r>
              <a:rPr lang="en-US" sz="2000" cap="none" dirty="0" smtClean="0"/>
              <a:t>(As reported </a:t>
            </a:r>
            <a:r>
              <a:rPr lang="en-US" sz="2000" cap="none" dirty="0"/>
              <a:t>b</a:t>
            </a:r>
            <a:r>
              <a:rPr lang="en-US" sz="2000" cap="none" dirty="0" smtClean="0"/>
              <a:t>y Jonah Lehrer)</a:t>
            </a:r>
            <a:endParaRPr lang="en-US" sz="2000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idx="1"/>
          </p:nvPr>
        </p:nvSpPr>
        <p:spPr/>
        <p:txBody>
          <a:bodyPr>
            <a:noAutofit/>
          </a:bodyPr>
          <a:lstStyle/>
          <a:p>
            <a:r>
              <a:rPr lang="en-US" sz="4400" dirty="0" smtClean="0"/>
              <a:t>“Tell me what you know.</a:t>
            </a:r>
          </a:p>
          <a:p>
            <a:r>
              <a:rPr lang="en-US" sz="4400" dirty="0" smtClean="0"/>
              <a:t>Then tell me what you don’t know, </a:t>
            </a:r>
          </a:p>
          <a:p>
            <a:r>
              <a:rPr lang="en-US" sz="4400" dirty="0" smtClean="0"/>
              <a:t>And only then can you tell me what you think.</a:t>
            </a:r>
          </a:p>
          <a:p>
            <a:r>
              <a:rPr lang="en-US" sz="4400" dirty="0" smtClean="0"/>
              <a:t>Always keep those three separated.”</a:t>
            </a:r>
            <a:endParaRPr lang="en-US" sz="44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white">
                    <a:tint val="75000"/>
                    <a:alpha val="60000"/>
                  </a:prstClr>
                </a:solidFill>
              </a:rPr>
              <a:t>(c) LPdF 2019</a:t>
            </a:r>
            <a:endParaRPr 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46EC9C-2F6C-4F89-865E-68EBCB5D99B0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69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68468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 txBox="1">
            <a:spLocks noGrp="1"/>
          </p:cNvSpPr>
          <p:nvPr>
            <p:ph type="title"/>
          </p:nvPr>
        </p:nvSpPr>
        <p:spPr>
          <a:xfrm>
            <a:off x="457200" y="457200"/>
            <a:ext cx="7924800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cap="none" dirty="0" smtClean="0">
                <a:solidFill>
                  <a:srgbClr val="FFC000"/>
                </a:solidFill>
              </a:rPr>
              <a:t>You are responsible if you </a:t>
            </a:r>
            <a:br>
              <a:rPr lang="en-US" sz="4400" cap="none" dirty="0" smtClean="0">
                <a:solidFill>
                  <a:srgbClr val="FFC000"/>
                </a:solidFill>
              </a:rPr>
            </a:br>
            <a:r>
              <a:rPr lang="en-US" sz="4400" cap="none" dirty="0" smtClean="0">
                <a:solidFill>
                  <a:srgbClr val="FFC000"/>
                </a:solidFill>
              </a:rPr>
              <a:t>could have known, and should have known something that instead you strove not to see.</a:t>
            </a:r>
            <a:endParaRPr lang="en-US" sz="4400" cap="none" dirty="0">
              <a:solidFill>
                <a:srgbClr val="FFC000"/>
              </a:solidFill>
            </a:endParaRPr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3352800"/>
            <a:ext cx="3556000" cy="2667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(c) LPdF 2019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7DFD27-1D04-435A-85ED-59E5806AAC61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466534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btitle 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l"/>
            <a:r>
              <a:rPr lang="en-US" sz="4200" cap="none" dirty="0" smtClean="0"/>
              <a:t>“As all wisdom does, seeing starts with simple questions:  </a:t>
            </a:r>
            <a:r>
              <a:rPr lang="en-US" sz="4200" cap="none" dirty="0" smtClean="0">
                <a:solidFill>
                  <a:srgbClr val="FFC000"/>
                </a:solidFill>
              </a:rPr>
              <a:t>what could I know, should I know, that I don’t know</a:t>
            </a:r>
            <a:r>
              <a:rPr lang="en-US" sz="4200" cap="none" dirty="0" smtClean="0"/>
              <a:t>? Just what am I missing here?”  (Hefferman, 2012)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(c) LPdF 2019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7DFD27-1D04-435A-85ED-59E5806AAC61}" type="slidenum">
              <a:rPr lang="en-US" smtClean="0"/>
              <a:t>70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779385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3944" y="47273"/>
            <a:ext cx="7055380" cy="790927"/>
          </a:xfrm>
        </p:spPr>
        <p:txBody>
          <a:bodyPr/>
          <a:lstStyle/>
          <a:p>
            <a:r>
              <a:rPr lang="en-US" dirty="0" smtClean="0"/>
              <a:t>References and Resources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13944" y="838200"/>
            <a:ext cx="8677656" cy="5246447"/>
          </a:xfrm>
        </p:spPr>
        <p:txBody>
          <a:bodyPr>
            <a:noAutofit/>
          </a:bodyPr>
          <a:lstStyle/>
          <a:p>
            <a:r>
              <a:rPr lang="en-US" sz="2000" dirty="0" smtClean="0"/>
              <a:t>ASHA </a:t>
            </a:r>
            <a:r>
              <a:rPr lang="en-US" sz="2000" dirty="0"/>
              <a:t>Ethics web site: </a:t>
            </a:r>
            <a:r>
              <a:rPr lang="en-US" sz="2000" dirty="0">
                <a:hlinkClick r:id="rId3"/>
              </a:rPr>
              <a:t>http://www.asha.org/Practice/ethics</a:t>
            </a:r>
            <a:r>
              <a:rPr lang="en-US" sz="2000" dirty="0" smtClean="0">
                <a:hlinkClick r:id="rId3"/>
              </a:rPr>
              <a:t>/</a:t>
            </a:r>
            <a:endParaRPr lang="en-US" sz="2000" dirty="0" smtClean="0"/>
          </a:p>
          <a:p>
            <a:r>
              <a:rPr lang="en-US" sz="2000" dirty="0" err="1" smtClean="0"/>
              <a:t>Bupp</a:t>
            </a:r>
            <a:r>
              <a:rPr lang="en-US" sz="2000" dirty="0" smtClean="0"/>
              <a:t>, H. (2012, November 20). 9 Upsetting Dilemmas.  </a:t>
            </a:r>
            <a:r>
              <a:rPr lang="en-US" sz="2000" i="1" dirty="0" smtClean="0"/>
              <a:t>The ASHA Leader</a:t>
            </a:r>
            <a:r>
              <a:rPr lang="en-US" sz="2000" dirty="0" smtClean="0"/>
              <a:t>. </a:t>
            </a:r>
          </a:p>
          <a:p>
            <a:r>
              <a:rPr lang="en-US" sz="2000" dirty="0" smtClean="0"/>
              <a:t>Chabon</a:t>
            </a:r>
            <a:r>
              <a:rPr lang="en-US" sz="2000" dirty="0" smtClean="0"/>
              <a:t>, S.S., Denton, D.R., Lansing, C.R., Scudder, R.R., Shinn, Jr., R..  (2007).  </a:t>
            </a:r>
            <a:r>
              <a:rPr lang="en-US" sz="2000" i="1" dirty="0" smtClean="0"/>
              <a:t>Ethics Education.  </a:t>
            </a:r>
            <a:r>
              <a:rPr lang="en-US" sz="2000" dirty="0" smtClean="0"/>
              <a:t>Rockville, MD:  American –Speech-Language-Hearing Association</a:t>
            </a:r>
            <a:r>
              <a:rPr lang="en-US" sz="2000" dirty="0" smtClean="0"/>
              <a:t>.</a:t>
            </a:r>
          </a:p>
          <a:p>
            <a:r>
              <a:rPr lang="en-US" sz="2000" dirty="0" err="1"/>
              <a:t>Hefferman</a:t>
            </a:r>
            <a:r>
              <a:rPr lang="en-US" sz="2000" dirty="0"/>
              <a:t>, M. (2011). </a:t>
            </a:r>
            <a:r>
              <a:rPr lang="en-US" sz="2000" i="1" dirty="0"/>
              <a:t>Willful blindness:  why we ignore the obvious at our peril.  </a:t>
            </a:r>
            <a:r>
              <a:rPr lang="en-US" sz="2000" dirty="0"/>
              <a:t>London:  Walker Books.</a:t>
            </a:r>
          </a:p>
          <a:p>
            <a:r>
              <a:rPr lang="en-US" sz="2000" dirty="0" err="1"/>
              <a:t>Hefferman</a:t>
            </a:r>
            <a:r>
              <a:rPr lang="en-US" sz="2000" dirty="0"/>
              <a:t>, M. – TED Talk https://www.youtube.com/watch?v=PCetmZUzB5w</a:t>
            </a:r>
          </a:p>
          <a:p>
            <a:r>
              <a:rPr lang="en-US" sz="2000" dirty="0"/>
              <a:t>Horner, J. (2003). Morality, ethics and law:  introductory concepts.  </a:t>
            </a:r>
            <a:r>
              <a:rPr lang="en-US" sz="2000" i="1" dirty="0"/>
              <a:t>Seminars in Speech and Language</a:t>
            </a:r>
            <a:r>
              <a:rPr lang="en-US" sz="2000" dirty="0"/>
              <a:t>.  24 (4):269-273</a:t>
            </a:r>
            <a:r>
              <a:rPr lang="en-US" sz="2000" dirty="0" smtClean="0"/>
              <a:t>.</a:t>
            </a:r>
          </a:p>
          <a:p>
            <a:r>
              <a:rPr lang="en-US" sz="2000" dirty="0" smtClean="0"/>
              <a:t>Lehrer, J. (2009)/  </a:t>
            </a:r>
            <a:r>
              <a:rPr lang="en-US" sz="2000" i="1" dirty="0" smtClean="0"/>
              <a:t>How we decide.  </a:t>
            </a:r>
            <a:r>
              <a:rPr lang="en-US" sz="2000" dirty="0" smtClean="0"/>
              <a:t>Boston:  Houghton Mifflin Harcourt.</a:t>
            </a:r>
          </a:p>
          <a:p>
            <a:r>
              <a:rPr lang="en-US" sz="2000" dirty="0"/>
              <a:t>Virginia Commonwealth University. (2013).  </a:t>
            </a:r>
            <a:r>
              <a:rPr lang="en-US" sz="2000" i="1" dirty="0"/>
              <a:t>Real expectations.  Code of Conduct</a:t>
            </a:r>
            <a:r>
              <a:rPr lang="en-US" sz="2000" dirty="0"/>
              <a:t>.  Richmond, VA:  VCU</a:t>
            </a:r>
          </a:p>
          <a:p>
            <a:endParaRPr lang="en-US" sz="1800" dirty="0" smtClean="0"/>
          </a:p>
          <a:p>
            <a:endParaRPr lang="en-US" sz="1800" dirty="0" smtClean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white">
                    <a:tint val="75000"/>
                    <a:alpha val="60000"/>
                  </a:prstClr>
                </a:solidFill>
              </a:rPr>
              <a:t>(c) LPdF 2019</a:t>
            </a:r>
            <a:endParaRPr 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877E6C-37CB-4718-B480-143F971E2B38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71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88767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Thank you!</a:t>
            </a:r>
            <a:br>
              <a:rPr lang="en-US" dirty="0" smtClean="0"/>
            </a:br>
            <a:r>
              <a:rPr lang="en-US" cap="none" dirty="0" smtClean="0"/>
              <a:t>powerdefurea@longwood.edu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>
          <a:xfrm>
            <a:off x="533400" y="3352800"/>
            <a:ext cx="7885113" cy="1500187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7847" y="1066800"/>
            <a:ext cx="5628141" cy="3162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4800600" y="4648200"/>
            <a:ext cx="2819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Photo: mannersmentor.com</a:t>
            </a:r>
            <a:endParaRPr lang="en-US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(c) LPdF 2019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7DFD27-1D04-435A-85ED-59E5806AAC61}" type="slidenum">
              <a:rPr lang="en-US" smtClean="0"/>
              <a:t>72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00505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027" name="Picture 3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1524000"/>
            <a:ext cx="2476500" cy="304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447800" y="4953000"/>
            <a:ext cx="2590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Photo:  content.time.com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4191000"/>
            <a:ext cx="3221228" cy="24159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(c) LPdF 2019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7DFD27-1D04-435A-85ED-59E5806AAC61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36526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28600"/>
            <a:ext cx="7924800" cy="1143000"/>
          </a:xfrm>
        </p:spPr>
        <p:txBody>
          <a:bodyPr/>
          <a:lstStyle/>
          <a:p>
            <a:r>
              <a:rPr lang="en-US" sz="4400" cap="none" dirty="0" smtClean="0">
                <a:solidFill>
                  <a:srgbClr val="FFC000"/>
                </a:solidFill>
              </a:rPr>
              <a:t>Conditions That Facilitate Willful Blindness</a:t>
            </a:r>
            <a:endParaRPr lang="en-US" sz="4400" cap="none" dirty="0">
              <a:solidFill>
                <a:srgbClr val="FFC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Homogeneity </a:t>
            </a:r>
          </a:p>
          <a:p>
            <a:r>
              <a:rPr lang="en-US" sz="3200" dirty="0" smtClean="0"/>
              <a:t>Comfortable being comfortable</a:t>
            </a:r>
          </a:p>
          <a:p>
            <a:r>
              <a:rPr lang="en-US" sz="3200" dirty="0" smtClean="0"/>
              <a:t>Personal predispositions and preferences </a:t>
            </a:r>
          </a:p>
          <a:p>
            <a:r>
              <a:rPr lang="en-US" sz="3200" dirty="0" smtClean="0"/>
              <a:t>Tendency for “group think”</a:t>
            </a:r>
          </a:p>
          <a:p>
            <a:r>
              <a:rPr lang="en-US" sz="3200" dirty="0" smtClean="0"/>
              <a:t>Limited cognitive capacity</a:t>
            </a:r>
            <a:endParaRPr lang="en-US" sz="32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(c) LPdF 2019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7DFD27-1D04-435A-85ED-59E5806AAC61}" type="slidenum">
              <a:rPr lang="en-US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298279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Horizon">
  <a:themeElements>
    <a:clrScheme name="Blue Warm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4A66AC"/>
      </a:accent1>
      <a:accent2>
        <a:srgbClr val="629DD1"/>
      </a:accent2>
      <a:accent3>
        <a:srgbClr val="297FD5"/>
      </a:accent3>
      <a:accent4>
        <a:srgbClr val="7F8FA9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Horizon">
      <a:majorFont>
        <a:latin typeface="Arial Narrow"/>
        <a:ea typeface=""/>
        <a:cs typeface=""/>
        <a:font script="Jpan" typeface="HGｺﾞｼｯｸM"/>
        <a:font script="Hang" typeface="HY얕은샘물M"/>
        <a:font script="Hans" typeface="方正姚体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Arial Narrow"/>
        <a:ea typeface=""/>
        <a:cs typeface=""/>
        <a:font script="Jpan" typeface="HGｺﾞｼｯｸM"/>
        <a:font script="Hang" typeface="HY얕은샘물M"/>
        <a:font script="Hans" typeface="方正姚体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Horizon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hade val="100000"/>
                <a:satMod val="100000"/>
              </a:schemeClr>
            </a:gs>
            <a:gs pos="100000">
              <a:schemeClr val="phClr">
                <a:tint val="61000"/>
                <a:alpha val="100000"/>
                <a:satMod val="2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</a:schemeClr>
            </a:gs>
            <a:gs pos="100000">
              <a:schemeClr val="phClr">
                <a:tint val="90000"/>
                <a:alpha val="100000"/>
                <a:satMod val="2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5240" cap="flat" cmpd="sng" algn="ctr">
          <a:solidFill>
            <a:schemeClr val="phClr">
              <a:tint val="25000"/>
              <a:alpha val="25000"/>
            </a:schemeClr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2924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prstMaterial="flat">
            <a:bevelT w="34925" h="47625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6000"/>
                <a:shade val="100000"/>
                <a:alpha val="100000"/>
                <a:satMod val="140000"/>
              </a:schemeClr>
            </a:gs>
            <a:gs pos="31000">
              <a:schemeClr val="phClr">
                <a:tint val="100000"/>
                <a:shade val="90000"/>
                <a:alpha val="100000"/>
              </a:schemeClr>
            </a:gs>
            <a:gs pos="100000">
              <a:schemeClr val="phClr">
                <a:tint val="100000"/>
                <a:shade val="80000"/>
                <a:alpha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hade val="100000"/>
                <a:alpha val="100000"/>
                <a:satMod val="180000"/>
              </a:schemeClr>
            </a:gs>
            <a:gs pos="41000">
              <a:schemeClr val="phClr">
                <a:tint val="100000"/>
                <a:shade val="100000"/>
                <a:alpha val="100000"/>
                <a:satMod val="150000"/>
              </a:schemeClr>
            </a:gs>
            <a:gs pos="100000">
              <a:schemeClr val="phClr">
                <a:tint val="100000"/>
                <a:shade val="65000"/>
                <a:alpha val="100000"/>
              </a:schemeClr>
            </a:gs>
          </a:gsLst>
          <a:path path="circle">
            <a:fillToRect l="50000" t="80000" r="100000" b="10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1791</TotalTime>
  <Words>2778</Words>
  <Application>Microsoft Office PowerPoint</Application>
  <PresentationFormat>On-screen Show (4:3)</PresentationFormat>
  <Paragraphs>498</Paragraphs>
  <Slides>72</Slides>
  <Notes>52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72</vt:i4>
      </vt:variant>
    </vt:vector>
  </HeadingPairs>
  <TitlesOfParts>
    <vt:vector size="78" baseType="lpstr">
      <vt:lpstr>Arial</vt:lpstr>
      <vt:lpstr>Arial Narrow</vt:lpstr>
      <vt:lpstr>Arial Unicode MS</vt:lpstr>
      <vt:lpstr>Calibri</vt:lpstr>
      <vt:lpstr>Wingdings</vt:lpstr>
      <vt:lpstr>Horizon</vt:lpstr>
      <vt:lpstr>Willful Blindness and Ethical Challenges</vt:lpstr>
      <vt:lpstr>PowerPoint Presentation</vt:lpstr>
      <vt:lpstr>PowerPoint Presentation</vt:lpstr>
      <vt:lpstr>Objectives - The participant will be able to …</vt:lpstr>
      <vt:lpstr>Agenda </vt:lpstr>
      <vt:lpstr>Willful Blindness</vt:lpstr>
      <vt:lpstr>You are responsible if you  could have known, and should have known something that instead you strove not to see.</vt:lpstr>
      <vt:lpstr>PowerPoint Presentation</vt:lpstr>
      <vt:lpstr>Conditions That Facilitate Willful Blindness</vt:lpstr>
      <vt:lpstr>Homogeneity</vt:lpstr>
      <vt:lpstr>In life one and one don’t make two; one and one make one.</vt:lpstr>
      <vt:lpstr>Comfortable being comfortable</vt:lpstr>
      <vt:lpstr>Too often we... Enjoy the comfort of opinion without the discomfort of thought.  </vt:lpstr>
      <vt:lpstr>Personal Predispositions and Prejudices</vt:lpstr>
      <vt:lpstr>Ideology … is the way people deal with reality.  … You have to.  To exist you need an ideology.</vt:lpstr>
      <vt:lpstr>Tendency toward “group think” </vt:lpstr>
      <vt:lpstr>Madness is the exception in individuals but the rule in groups.</vt:lpstr>
      <vt:lpstr>Limited Cognitive Capacity</vt:lpstr>
      <vt:lpstr>You can’t change the limits of your mind.</vt:lpstr>
      <vt:lpstr>Ponder examples of willful blindness that may have occurred in our profession. </vt:lpstr>
      <vt:lpstr>PowerPoint Presentation</vt:lpstr>
      <vt:lpstr>Why should we act ethically?</vt:lpstr>
      <vt:lpstr>One perspective:   Our actions shape the public’s view of VCU, which is why it is so important that we each take responsibility to act ethically in all situations</vt:lpstr>
      <vt:lpstr>Applied ethics includes a description of the “conduct of individuals and groups, so as to prevent and resolve moral problems.” Horner, 2003 </vt:lpstr>
      <vt:lpstr>ASHA Code of Ethics 2016</vt:lpstr>
      <vt:lpstr>The ASHA and AAA Codes of Ethics serve as  a framework and focused guide for professionals in support of day-to-day decision making related to professional conduct</vt:lpstr>
      <vt:lpstr>Professional codes of ethics are a profession’s “contract with society”        mayrsom.com (via google images)</vt:lpstr>
      <vt:lpstr>As professionals who serve the public, we have a duty to conform to certain standards.      Commons.wikipedia.com </vt:lpstr>
      <vt:lpstr>Always do what is right.  That will satisfy most people and astonish the rest.</vt:lpstr>
      <vt:lpstr>We are obliged to maintain fidelity, a faithfulness to our commitments.       www.Misstep.org (via google images)</vt:lpstr>
      <vt:lpstr>Our behavior is expected to exhibit beneficence, our actions should benefit others        visitmuncie.org (via google images)</vt:lpstr>
      <vt:lpstr>We should adhere to concept of nonmaleficence        www.beyondmed.com (via google images)</vt:lpstr>
      <vt:lpstr>Four Principles of Ethics</vt:lpstr>
      <vt:lpstr>Principle I: Responsibility to the persons served</vt:lpstr>
      <vt:lpstr>PowerPoint Presentation</vt:lpstr>
      <vt:lpstr>Principle II:  Professional Competence</vt:lpstr>
      <vt:lpstr>Principle III:   Responsibility to the Public</vt:lpstr>
      <vt:lpstr>Principle IV:   Responsibility to the Professions</vt:lpstr>
      <vt:lpstr>PowerPoint Presentation</vt:lpstr>
      <vt:lpstr>View any work decision as a potential ethical decision</vt:lpstr>
      <vt:lpstr>Ethical dilemmas can be resolved through use of an ethical decision-making approach</vt:lpstr>
      <vt:lpstr>The purpose is to create a “win-win” situation, through understanding the issues related to the situation and constructing a solution.      Sueschade.com (via google images)</vt:lpstr>
      <vt:lpstr>PowerPoint Presentation</vt:lpstr>
      <vt:lpstr>Step 1:  Get The Story Straight. Many ethical dilemmas stem from a lack of facts about a given situation and/or from failure to clearly explain the problem.      theguardian.com (via google images) </vt:lpstr>
      <vt:lpstr>The first to present his case seems right, until another comes forward and questions him.   Proverbs 18:17</vt:lpstr>
      <vt:lpstr>Step 2:   Identify the nature of the problem:  moral, legal/policy, and/or ethical        paronline.com (via google images)</vt:lpstr>
      <vt:lpstr>PowerPoint Presentation</vt:lpstr>
      <vt:lpstr>Step 3:  Consult reliable sources        library.unc.edu (via google images) </vt:lpstr>
      <vt:lpstr>ASHA’s Ethics Resources</vt:lpstr>
      <vt:lpstr>PowerPoint Presentation</vt:lpstr>
      <vt:lpstr>PowerPoint Presentation</vt:lpstr>
      <vt:lpstr>Review pertinent laws/regulations  …    licensure, special education, abuse reporting, reimbursement      ihealthtran.com (via google images) </vt:lpstr>
      <vt:lpstr>Investigate employer policies and procedures       uc.edu(via google images)</vt:lpstr>
      <vt:lpstr>Discuss the situation with a trusted, knowledgeable professional      </vt:lpstr>
      <vt:lpstr>Step 4.  Brainstorm a variety of courses of action, searching for “win-win” solutions</vt:lpstr>
      <vt:lpstr>A long habit of not thinking a thing wrong gives it the superficial appearance of being right. </vt:lpstr>
      <vt:lpstr>Questions to ask yourself about potential options …</vt:lpstr>
      <vt:lpstr>PowerPoint Presentation</vt:lpstr>
      <vt:lpstr>Would you get consensus regarding your actions from a trusted colleague?       Pbs.org (via google images) </vt:lpstr>
      <vt:lpstr>Step 5.   Select one or more actions, that resolve the dilemma and prevent future similar actions (a “win-win”)     studyandworkabroad.in (via google images)</vt:lpstr>
      <vt:lpstr>What would be the influence of willful blindness on these steps?</vt:lpstr>
      <vt:lpstr>Ethics Issues Raised to the ASHA Board of Ethics  </vt:lpstr>
      <vt:lpstr>PowerPoint Presentation</vt:lpstr>
      <vt:lpstr>How can we make the best decisions when facing ethical dilemmas?</vt:lpstr>
      <vt:lpstr>Seek diverse ideas</vt:lpstr>
      <vt:lpstr>PowerPoint Presentation</vt:lpstr>
      <vt:lpstr>PowerPoint Presentation</vt:lpstr>
      <vt:lpstr>PowerPoint Presentation</vt:lpstr>
      <vt:lpstr>Gen. Colin Powell, To his intelligence officers (As reported by Jonah Lehrer)</vt:lpstr>
      <vt:lpstr>“As all wisdom does, seeing starts with simple questions:  what could I know, should I know, that I don’t know? Just what am I missing here?”  (Hefferman, 2012)</vt:lpstr>
      <vt:lpstr>References and Resources</vt:lpstr>
      <vt:lpstr>Thank you! powerdefurea@longwood.edu</vt:lpstr>
    </vt:vector>
  </TitlesOfParts>
  <Company>Longwood University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Willful Blindness and Its Influence On Ethical Decision-making</dc:title>
  <dc:creator>Power-deFur, Lissa</dc:creator>
  <cp:lastModifiedBy>Power-deFur, Lissa</cp:lastModifiedBy>
  <cp:revision>47</cp:revision>
  <cp:lastPrinted>2016-12-12T01:09:35Z</cp:lastPrinted>
  <dcterms:created xsi:type="dcterms:W3CDTF">2016-02-26T16:42:45Z</dcterms:created>
  <dcterms:modified xsi:type="dcterms:W3CDTF">2019-03-31T18:16:15Z</dcterms:modified>
</cp:coreProperties>
</file>